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63" r:id="rId5"/>
    <p:sldId id="264" r:id="rId6"/>
    <p:sldId id="265" r:id="rId7"/>
    <p:sldId id="260" r:id="rId8"/>
    <p:sldId id="2145706907" r:id="rId9"/>
    <p:sldId id="272" r:id="rId10"/>
    <p:sldId id="2145706912" r:id="rId11"/>
    <p:sldId id="2145706913" r:id="rId12"/>
    <p:sldId id="267" r:id="rId13"/>
    <p:sldId id="271" r:id="rId14"/>
    <p:sldId id="268" r:id="rId15"/>
    <p:sldId id="270" r:id="rId16"/>
    <p:sldId id="266" r:id="rId17"/>
    <p:sldId id="258" r:id="rId18"/>
    <p:sldId id="259" r:id="rId19"/>
    <p:sldId id="2145706910" r:id="rId20"/>
    <p:sldId id="2145706909"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57E85D-3E25-47CF-B03C-29002AED6BAE}" v="288" dt="2026-09-04T17:45:16.6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7" d="100"/>
          <a:sy n="67" d="100"/>
        </p:scale>
        <p:origin x="5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rguson, Maggie [HHS]" userId="93340502-fc5a-4200-a636-38aa582c9457" providerId="ADAL" clId="{DF2ADF5A-DEBA-4BDA-B37D-71BE9D1EFF91}"/>
    <pc:docChg chg="undo custSel addSld delSld modSld sldOrd delMainMaster">
      <pc:chgData name="Ferguson, Maggie [HHS]" userId="93340502-fc5a-4200-a636-38aa582c9457" providerId="ADAL" clId="{DF2ADF5A-DEBA-4BDA-B37D-71BE9D1EFF91}" dt="2026-09-04T17:44:55.371" v="6539" actId="20577"/>
      <pc:docMkLst>
        <pc:docMk/>
      </pc:docMkLst>
      <pc:sldChg chg="modSp mod ord modNotesTx">
        <pc:chgData name="Ferguson, Maggie [HHS]" userId="93340502-fc5a-4200-a636-38aa582c9457" providerId="ADAL" clId="{DF2ADF5A-DEBA-4BDA-B37D-71BE9D1EFF91}" dt="2026-09-02T22:43:51.234" v="6206"/>
        <pc:sldMkLst>
          <pc:docMk/>
          <pc:sldMk cId="1043315935" sldId="258"/>
        </pc:sldMkLst>
        <pc:spChg chg="mod">
          <ac:chgData name="Ferguson, Maggie [HHS]" userId="93340502-fc5a-4200-a636-38aa582c9457" providerId="ADAL" clId="{DF2ADF5A-DEBA-4BDA-B37D-71BE9D1EFF91}" dt="2026-09-02T22:43:15.180" v="6143" actId="1076"/>
          <ac:spMkLst>
            <pc:docMk/>
            <pc:sldMk cId="1043315935" sldId="258"/>
            <ac:spMk id="2" creationId="{097DE9AB-A317-3C1D-86CF-E24A7C9C2E4B}"/>
          </ac:spMkLst>
        </pc:spChg>
        <pc:spChg chg="mod">
          <ac:chgData name="Ferguson, Maggie [HHS]" userId="93340502-fc5a-4200-a636-38aa582c9457" providerId="ADAL" clId="{DF2ADF5A-DEBA-4BDA-B37D-71BE9D1EFF91}" dt="2026-09-02T22:43:12.063" v="6142" actId="255"/>
          <ac:spMkLst>
            <pc:docMk/>
            <pc:sldMk cId="1043315935" sldId="258"/>
            <ac:spMk id="3" creationId="{B2BAF7FF-DF86-AE8D-0D9E-5BD46F2A7130}"/>
          </ac:spMkLst>
        </pc:spChg>
      </pc:sldChg>
      <pc:sldChg chg="modSp mod ord">
        <pc:chgData name="Ferguson, Maggie [HHS]" userId="93340502-fc5a-4200-a636-38aa582c9457" providerId="ADAL" clId="{DF2ADF5A-DEBA-4BDA-B37D-71BE9D1EFF91}" dt="2026-09-02T22:43:53.599" v="6208"/>
        <pc:sldMkLst>
          <pc:docMk/>
          <pc:sldMk cId="1954930663" sldId="259"/>
        </pc:sldMkLst>
        <pc:spChg chg="mod">
          <ac:chgData name="Ferguson, Maggie [HHS]" userId="93340502-fc5a-4200-a636-38aa582c9457" providerId="ADAL" clId="{DF2ADF5A-DEBA-4BDA-B37D-71BE9D1EFF91}" dt="2026-09-02T22:43:01.269" v="6141" actId="113"/>
          <ac:spMkLst>
            <pc:docMk/>
            <pc:sldMk cId="1954930663" sldId="259"/>
            <ac:spMk id="3" creationId="{75CF440B-0A0C-6604-41F1-7F78077A84AB}"/>
          </ac:spMkLst>
        </pc:spChg>
      </pc:sldChg>
      <pc:sldChg chg="modSp mod modNotesTx">
        <pc:chgData name="Ferguson, Maggie [HHS]" userId="93340502-fc5a-4200-a636-38aa582c9457" providerId="ADAL" clId="{DF2ADF5A-DEBA-4BDA-B37D-71BE9D1EFF91}" dt="2026-09-02T21:43:07.671" v="524" actId="20577"/>
        <pc:sldMkLst>
          <pc:docMk/>
          <pc:sldMk cId="2564632034" sldId="260"/>
        </pc:sldMkLst>
        <pc:spChg chg="mod">
          <ac:chgData name="Ferguson, Maggie [HHS]" userId="93340502-fc5a-4200-a636-38aa582c9457" providerId="ADAL" clId="{DF2ADF5A-DEBA-4BDA-B37D-71BE9D1EFF91}" dt="2026-09-02T20:53:32.096" v="92" actId="255"/>
          <ac:spMkLst>
            <pc:docMk/>
            <pc:sldMk cId="2564632034" sldId="260"/>
            <ac:spMk id="40" creationId="{6DAA7D04-EC4F-1A92-03AF-6905A0775BDC}"/>
          </ac:spMkLst>
        </pc:spChg>
      </pc:sldChg>
      <pc:sldChg chg="addSp modSp mod modNotesTx">
        <pc:chgData name="Ferguson, Maggie [HHS]" userId="93340502-fc5a-4200-a636-38aa582c9457" providerId="ADAL" clId="{DF2ADF5A-DEBA-4BDA-B37D-71BE9D1EFF91}" dt="2026-09-02T22:58:11.786" v="6452" actId="1076"/>
        <pc:sldMkLst>
          <pc:docMk/>
          <pc:sldMk cId="4187760127" sldId="263"/>
        </pc:sldMkLst>
        <pc:spChg chg="mod">
          <ac:chgData name="Ferguson, Maggie [HHS]" userId="93340502-fc5a-4200-a636-38aa582c9457" providerId="ADAL" clId="{DF2ADF5A-DEBA-4BDA-B37D-71BE9D1EFF91}" dt="2026-09-02T22:27:08.091" v="4678" actId="20577"/>
          <ac:spMkLst>
            <pc:docMk/>
            <pc:sldMk cId="4187760127" sldId="263"/>
            <ac:spMk id="2" creationId="{D0C6E05A-9BD7-BD36-2F50-B6FDE8B0BA28}"/>
          </ac:spMkLst>
        </pc:spChg>
        <pc:spChg chg="mod">
          <ac:chgData name="Ferguson, Maggie [HHS]" userId="93340502-fc5a-4200-a636-38aa582c9457" providerId="ADAL" clId="{DF2ADF5A-DEBA-4BDA-B37D-71BE9D1EFF91}" dt="2026-09-02T20:50:24.600" v="38" actId="255"/>
          <ac:spMkLst>
            <pc:docMk/>
            <pc:sldMk cId="4187760127" sldId="263"/>
            <ac:spMk id="3" creationId="{A71B574F-5E21-3DDC-2382-1C14B35936C8}"/>
          </ac:spMkLst>
        </pc:spChg>
        <pc:spChg chg="add mod">
          <ac:chgData name="Ferguson, Maggie [HHS]" userId="93340502-fc5a-4200-a636-38aa582c9457" providerId="ADAL" clId="{DF2ADF5A-DEBA-4BDA-B37D-71BE9D1EFF91}" dt="2026-09-02T22:27:16.807" v="4686" actId="20577"/>
          <ac:spMkLst>
            <pc:docMk/>
            <pc:sldMk cId="4187760127" sldId="263"/>
            <ac:spMk id="4" creationId="{CAAA1EFB-41CE-7E21-C461-A1747B9C0910}"/>
          </ac:spMkLst>
        </pc:spChg>
        <pc:picChg chg="mod">
          <ac:chgData name="Ferguson, Maggie [HHS]" userId="93340502-fc5a-4200-a636-38aa582c9457" providerId="ADAL" clId="{DF2ADF5A-DEBA-4BDA-B37D-71BE9D1EFF91}" dt="2026-09-02T22:58:11.786" v="6452" actId="1076"/>
          <ac:picMkLst>
            <pc:docMk/>
            <pc:sldMk cId="4187760127" sldId="263"/>
            <ac:picMk id="5" creationId="{19FA473E-D5D7-2700-0682-44E3F9859607}"/>
          </ac:picMkLst>
        </pc:picChg>
      </pc:sldChg>
      <pc:sldChg chg="addSp delSp modSp mod modNotesTx">
        <pc:chgData name="Ferguson, Maggie [HHS]" userId="93340502-fc5a-4200-a636-38aa582c9457" providerId="ADAL" clId="{DF2ADF5A-DEBA-4BDA-B37D-71BE9D1EFF91}" dt="2026-09-04T17:43:32.515" v="6454"/>
        <pc:sldMkLst>
          <pc:docMk/>
          <pc:sldMk cId="2199039250" sldId="264"/>
        </pc:sldMkLst>
        <pc:spChg chg="add mod">
          <ac:chgData name="Ferguson, Maggie [HHS]" userId="93340502-fc5a-4200-a636-38aa582c9457" providerId="ADAL" clId="{DF2ADF5A-DEBA-4BDA-B37D-71BE9D1EFF91}" dt="2026-09-02T22:45:53.005" v="6358" actId="13244"/>
          <ac:spMkLst>
            <pc:docMk/>
            <pc:sldMk cId="2199039250" sldId="264"/>
            <ac:spMk id="5" creationId="{5D0F2C6E-6A89-84D1-6B62-B766764A3AD6}"/>
          </ac:spMkLst>
        </pc:spChg>
        <pc:spChg chg="mod">
          <ac:chgData name="Ferguson, Maggie [HHS]" userId="93340502-fc5a-4200-a636-38aa582c9457" providerId="ADAL" clId="{DF2ADF5A-DEBA-4BDA-B37D-71BE9D1EFF91}" dt="2026-09-02T21:39:27.308" v="191" actId="1076"/>
          <ac:spMkLst>
            <pc:docMk/>
            <pc:sldMk cId="2199039250" sldId="264"/>
            <ac:spMk id="9" creationId="{64FBC9C4-AB9D-E10F-EDD6-85074864188F}"/>
          </ac:spMkLst>
        </pc:spChg>
        <pc:picChg chg="mod">
          <ac:chgData name="Ferguson, Maggie [HHS]" userId="93340502-fc5a-4200-a636-38aa582c9457" providerId="ADAL" clId="{DF2ADF5A-DEBA-4BDA-B37D-71BE9D1EFF91}" dt="2026-09-04T17:43:32.515" v="6454"/>
          <ac:picMkLst>
            <pc:docMk/>
            <pc:sldMk cId="2199039250" sldId="264"/>
            <ac:picMk id="7" creationId="{FA294BBE-C770-C43A-B539-A8AF0E604848}"/>
          </ac:picMkLst>
        </pc:picChg>
      </pc:sldChg>
      <pc:sldChg chg="addSp delSp modSp mod modNotesTx">
        <pc:chgData name="Ferguson, Maggie [HHS]" userId="93340502-fc5a-4200-a636-38aa582c9457" providerId="ADAL" clId="{DF2ADF5A-DEBA-4BDA-B37D-71BE9D1EFF91}" dt="2026-09-02T22:57:55.299" v="6451" actId="26606"/>
        <pc:sldMkLst>
          <pc:docMk/>
          <pc:sldMk cId="3949478826" sldId="265"/>
        </pc:sldMkLst>
        <pc:spChg chg="mod">
          <ac:chgData name="Ferguson, Maggie [HHS]" userId="93340502-fc5a-4200-a636-38aa582c9457" providerId="ADAL" clId="{DF2ADF5A-DEBA-4BDA-B37D-71BE9D1EFF91}" dt="2026-09-02T22:57:55.299" v="6451" actId="26606"/>
          <ac:spMkLst>
            <pc:docMk/>
            <pc:sldMk cId="3949478826" sldId="265"/>
            <ac:spMk id="2" creationId="{0068773F-71D2-D069-AA09-849B2AF41511}"/>
          </ac:spMkLst>
        </pc:spChg>
        <pc:spChg chg="add">
          <ac:chgData name="Ferguson, Maggie [HHS]" userId="93340502-fc5a-4200-a636-38aa582c9457" providerId="ADAL" clId="{DF2ADF5A-DEBA-4BDA-B37D-71BE9D1EFF91}" dt="2026-09-02T22:57:55.299" v="6451" actId="26606"/>
          <ac:spMkLst>
            <pc:docMk/>
            <pc:sldMk cId="3949478826" sldId="265"/>
            <ac:spMk id="26" creationId="{907EF6B7-1338-4443-8C46-6A318D952DFD}"/>
          </ac:spMkLst>
        </pc:spChg>
        <pc:spChg chg="add">
          <ac:chgData name="Ferguson, Maggie [HHS]" userId="93340502-fc5a-4200-a636-38aa582c9457" providerId="ADAL" clId="{DF2ADF5A-DEBA-4BDA-B37D-71BE9D1EFF91}" dt="2026-09-02T22:57:55.299" v="6451" actId="26606"/>
          <ac:spMkLst>
            <pc:docMk/>
            <pc:sldMk cId="3949478826" sldId="265"/>
            <ac:spMk id="28" creationId="{DAAE4CDD-124C-4DCF-9584-B6033B545DD5}"/>
          </ac:spMkLst>
        </pc:spChg>
        <pc:spChg chg="add">
          <ac:chgData name="Ferguson, Maggie [HHS]" userId="93340502-fc5a-4200-a636-38aa582c9457" providerId="ADAL" clId="{DF2ADF5A-DEBA-4BDA-B37D-71BE9D1EFF91}" dt="2026-09-02T22:57:55.299" v="6451" actId="26606"/>
          <ac:spMkLst>
            <pc:docMk/>
            <pc:sldMk cId="3949478826" sldId="265"/>
            <ac:spMk id="30" creationId="{081E4A58-353D-44AE-B2FC-2A74E2E400F7}"/>
          </ac:spMkLst>
        </pc:spChg>
        <pc:spChg chg="add">
          <ac:chgData name="Ferguson, Maggie [HHS]" userId="93340502-fc5a-4200-a636-38aa582c9457" providerId="ADAL" clId="{DF2ADF5A-DEBA-4BDA-B37D-71BE9D1EFF91}" dt="2026-09-02T22:57:55.299" v="6451" actId="26606"/>
          <ac:spMkLst>
            <pc:docMk/>
            <pc:sldMk cId="3949478826" sldId="265"/>
            <ac:spMk id="31" creationId="{DDCF19BC-5F0C-A293-A56F-B447E449E785}"/>
          </ac:spMkLst>
        </pc:spChg>
      </pc:sldChg>
      <pc:sldChg chg="modNotesTx">
        <pc:chgData name="Ferguson, Maggie [HHS]" userId="93340502-fc5a-4200-a636-38aa582c9457" providerId="ADAL" clId="{DF2ADF5A-DEBA-4BDA-B37D-71BE9D1EFF91}" dt="2026-09-02T22:20:19.451" v="3987" actId="20577"/>
        <pc:sldMkLst>
          <pc:docMk/>
          <pc:sldMk cId="3873758426" sldId="266"/>
        </pc:sldMkLst>
      </pc:sldChg>
      <pc:sldChg chg="modSp mod">
        <pc:chgData name="Ferguson, Maggie [HHS]" userId="93340502-fc5a-4200-a636-38aa582c9457" providerId="ADAL" clId="{DF2ADF5A-DEBA-4BDA-B37D-71BE9D1EFF91}" dt="2026-09-02T22:57:05.657" v="6448" actId="1076"/>
        <pc:sldMkLst>
          <pc:docMk/>
          <pc:sldMk cId="2960751977" sldId="267"/>
        </pc:sldMkLst>
        <pc:spChg chg="mod ord">
          <ac:chgData name="Ferguson, Maggie [HHS]" userId="93340502-fc5a-4200-a636-38aa582c9457" providerId="ADAL" clId="{DF2ADF5A-DEBA-4BDA-B37D-71BE9D1EFF91}" dt="2026-09-02T22:57:05.657" v="6448" actId="1076"/>
          <ac:spMkLst>
            <pc:docMk/>
            <pc:sldMk cId="2960751977" sldId="267"/>
            <ac:spMk id="2" creationId="{9A7E216F-2A5A-C526-31D9-F466170E7970}"/>
          </ac:spMkLst>
        </pc:spChg>
        <pc:spChg chg="mod">
          <ac:chgData name="Ferguson, Maggie [HHS]" userId="93340502-fc5a-4200-a636-38aa582c9457" providerId="ADAL" clId="{DF2ADF5A-DEBA-4BDA-B37D-71BE9D1EFF91}" dt="2026-09-02T22:09:58.881" v="2764" actId="12"/>
          <ac:spMkLst>
            <pc:docMk/>
            <pc:sldMk cId="2960751977" sldId="267"/>
            <ac:spMk id="4" creationId="{1A99D3F7-6E66-6753-C28D-A802C2CD90D6}"/>
          </ac:spMkLst>
        </pc:spChg>
        <pc:picChg chg="mod">
          <ac:chgData name="Ferguson, Maggie [HHS]" userId="93340502-fc5a-4200-a636-38aa582c9457" providerId="ADAL" clId="{DF2ADF5A-DEBA-4BDA-B37D-71BE9D1EFF91}" dt="2026-09-02T22:47:04.513" v="6366"/>
          <ac:picMkLst>
            <pc:docMk/>
            <pc:sldMk cId="2960751977" sldId="267"/>
            <ac:picMk id="6" creationId="{85691841-5566-7CBE-5875-8DDDCC93F7D0}"/>
          </ac:picMkLst>
        </pc:picChg>
      </pc:sldChg>
      <pc:sldChg chg="addSp modSp mod setBg modNotesTx">
        <pc:chgData name="Ferguson, Maggie [HHS]" userId="93340502-fc5a-4200-a636-38aa582c9457" providerId="ADAL" clId="{DF2ADF5A-DEBA-4BDA-B37D-71BE9D1EFF91}" dt="2026-09-02T22:35:55.267" v="5628" actId="5793"/>
        <pc:sldMkLst>
          <pc:docMk/>
          <pc:sldMk cId="1601076046" sldId="268"/>
        </pc:sldMkLst>
        <pc:spChg chg="mod">
          <ac:chgData name="Ferguson, Maggie [HHS]" userId="93340502-fc5a-4200-a636-38aa582c9457" providerId="ADAL" clId="{DF2ADF5A-DEBA-4BDA-B37D-71BE9D1EFF91}" dt="2026-09-02T22:35:21.819" v="5624" actId="122"/>
          <ac:spMkLst>
            <pc:docMk/>
            <pc:sldMk cId="1601076046" sldId="268"/>
            <ac:spMk id="2" creationId="{CD3814DB-415A-1E12-964A-35FD816975EE}"/>
          </ac:spMkLst>
        </pc:spChg>
        <pc:spChg chg="mod">
          <ac:chgData name="Ferguson, Maggie [HHS]" userId="93340502-fc5a-4200-a636-38aa582c9457" providerId="ADAL" clId="{DF2ADF5A-DEBA-4BDA-B37D-71BE9D1EFF91}" dt="2026-09-02T22:35:55.267" v="5628" actId="5793"/>
          <ac:spMkLst>
            <pc:docMk/>
            <pc:sldMk cId="1601076046" sldId="268"/>
            <ac:spMk id="3" creationId="{43B6A9C8-8838-3BF4-8E50-C86F432398E0}"/>
          </ac:spMkLst>
        </pc:spChg>
        <pc:spChg chg="add">
          <ac:chgData name="Ferguson, Maggie [HHS]" userId="93340502-fc5a-4200-a636-38aa582c9457" providerId="ADAL" clId="{DF2ADF5A-DEBA-4BDA-B37D-71BE9D1EFF91}" dt="2026-09-02T22:35:13.390" v="5623" actId="26606"/>
          <ac:spMkLst>
            <pc:docMk/>
            <pc:sldMk cId="1601076046" sldId="268"/>
            <ac:spMk id="8" creationId="{C2554CA6-288E-4202-BC52-2E5A8F0C0AED}"/>
          </ac:spMkLst>
        </pc:spChg>
        <pc:spChg chg="add">
          <ac:chgData name="Ferguson, Maggie [HHS]" userId="93340502-fc5a-4200-a636-38aa582c9457" providerId="ADAL" clId="{DF2ADF5A-DEBA-4BDA-B37D-71BE9D1EFF91}" dt="2026-09-02T22:35:13.390" v="5623" actId="26606"/>
          <ac:spMkLst>
            <pc:docMk/>
            <pc:sldMk cId="1601076046" sldId="268"/>
            <ac:spMk id="10" creationId="{B10BB131-AC8E-4A8E-A5D1-36260F720C3B}"/>
          </ac:spMkLst>
        </pc:spChg>
        <pc:spChg chg="add">
          <ac:chgData name="Ferguson, Maggie [HHS]" userId="93340502-fc5a-4200-a636-38aa582c9457" providerId="ADAL" clId="{DF2ADF5A-DEBA-4BDA-B37D-71BE9D1EFF91}" dt="2026-09-02T22:35:13.390" v="5623" actId="26606"/>
          <ac:spMkLst>
            <pc:docMk/>
            <pc:sldMk cId="1601076046" sldId="268"/>
            <ac:spMk id="12" creationId="{5B7778FC-632E-4DCA-A7CB-0D7731CCF970}"/>
          </ac:spMkLst>
        </pc:spChg>
        <pc:spChg chg="add">
          <ac:chgData name="Ferguson, Maggie [HHS]" userId="93340502-fc5a-4200-a636-38aa582c9457" providerId="ADAL" clId="{DF2ADF5A-DEBA-4BDA-B37D-71BE9D1EFF91}" dt="2026-09-02T22:35:13.390" v="5623" actId="26606"/>
          <ac:spMkLst>
            <pc:docMk/>
            <pc:sldMk cId="1601076046" sldId="268"/>
            <ac:spMk id="14" creationId="{FA23A907-97FB-4A8F-880A-DD77401C4296}"/>
          </ac:spMkLst>
        </pc:spChg>
      </pc:sldChg>
      <pc:sldChg chg="modSp mod modNotesTx">
        <pc:chgData name="Ferguson, Maggie [HHS]" userId="93340502-fc5a-4200-a636-38aa582c9457" providerId="ADAL" clId="{DF2ADF5A-DEBA-4BDA-B37D-71BE9D1EFF91}" dt="2026-09-02T22:16:47.404" v="3535" actId="6549"/>
        <pc:sldMkLst>
          <pc:docMk/>
          <pc:sldMk cId="4282935611" sldId="270"/>
        </pc:sldMkLst>
        <pc:spChg chg="mod">
          <ac:chgData name="Ferguson, Maggie [HHS]" userId="93340502-fc5a-4200-a636-38aa582c9457" providerId="ADAL" clId="{DF2ADF5A-DEBA-4BDA-B37D-71BE9D1EFF91}" dt="2026-09-02T22:14:44.255" v="3176" actId="113"/>
          <ac:spMkLst>
            <pc:docMk/>
            <pc:sldMk cId="4282935611" sldId="270"/>
            <ac:spMk id="3" creationId="{38AECD95-FB58-6C36-B0D7-CBF2DC472C23}"/>
          </ac:spMkLst>
        </pc:spChg>
        <pc:picChg chg="mod">
          <ac:chgData name="Ferguson, Maggie [HHS]" userId="93340502-fc5a-4200-a636-38aa582c9457" providerId="ADAL" clId="{DF2ADF5A-DEBA-4BDA-B37D-71BE9D1EFF91}" dt="2026-09-02T22:15:56.288" v="3377" actId="962"/>
          <ac:picMkLst>
            <pc:docMk/>
            <pc:sldMk cId="4282935611" sldId="270"/>
            <ac:picMk id="7" creationId="{C1252BCB-6578-27B8-6E9C-40706F1188A3}"/>
          </ac:picMkLst>
        </pc:picChg>
      </pc:sldChg>
      <pc:sldChg chg="modSp mod modNotesTx">
        <pc:chgData name="Ferguson, Maggie [HHS]" userId="93340502-fc5a-4200-a636-38aa582c9457" providerId="ADAL" clId="{DF2ADF5A-DEBA-4BDA-B37D-71BE9D1EFF91}" dt="2026-09-02T22:13:55.878" v="3173" actId="114"/>
        <pc:sldMkLst>
          <pc:docMk/>
          <pc:sldMk cId="304843078" sldId="271"/>
        </pc:sldMkLst>
        <pc:spChg chg="mod">
          <ac:chgData name="Ferguson, Maggie [HHS]" userId="93340502-fc5a-4200-a636-38aa582c9457" providerId="ADAL" clId="{DF2ADF5A-DEBA-4BDA-B37D-71BE9D1EFF91}" dt="2026-09-02T22:11:18.851" v="2770" actId="1076"/>
          <ac:spMkLst>
            <pc:docMk/>
            <pc:sldMk cId="304843078" sldId="271"/>
            <ac:spMk id="3" creationId="{F21077A1-D5B0-224F-0CFF-05A993193C35}"/>
          </ac:spMkLst>
        </pc:spChg>
        <pc:picChg chg="mod">
          <ac:chgData name="Ferguson, Maggie [HHS]" userId="93340502-fc5a-4200-a636-38aa582c9457" providerId="ADAL" clId="{DF2ADF5A-DEBA-4BDA-B37D-71BE9D1EFF91}" dt="2026-09-02T22:11:23.907" v="2771" actId="962"/>
          <ac:picMkLst>
            <pc:docMk/>
            <pc:sldMk cId="304843078" sldId="271"/>
            <ac:picMk id="5" creationId="{E0987C2E-C648-532F-1EE6-200EF422136D}"/>
          </ac:picMkLst>
        </pc:picChg>
      </pc:sldChg>
      <pc:sldChg chg="modSp mod">
        <pc:chgData name="Ferguson, Maggie [HHS]" userId="93340502-fc5a-4200-a636-38aa582c9457" providerId="ADAL" clId="{DF2ADF5A-DEBA-4BDA-B37D-71BE9D1EFF91}" dt="2026-09-02T22:41:15.805" v="6130" actId="962"/>
        <pc:sldMkLst>
          <pc:docMk/>
          <pc:sldMk cId="2213671854" sldId="272"/>
        </pc:sldMkLst>
        <pc:picChg chg="mod">
          <ac:chgData name="Ferguson, Maggie [HHS]" userId="93340502-fc5a-4200-a636-38aa582c9457" providerId="ADAL" clId="{DF2ADF5A-DEBA-4BDA-B37D-71BE9D1EFF91}" dt="2026-09-02T22:41:15.805" v="6130" actId="962"/>
          <ac:picMkLst>
            <pc:docMk/>
            <pc:sldMk cId="2213671854" sldId="272"/>
            <ac:picMk id="5" creationId="{814ED022-BB82-4DDD-AAFD-A5C4973E1102}"/>
          </ac:picMkLst>
        </pc:picChg>
      </pc:sldChg>
      <pc:sldChg chg="addSp modSp mod modNotesTx">
        <pc:chgData name="Ferguson, Maggie [HHS]" userId="93340502-fc5a-4200-a636-38aa582c9457" providerId="ADAL" clId="{DF2ADF5A-DEBA-4BDA-B37D-71BE9D1EFF91}" dt="2026-09-02T22:46:38.774" v="6361" actId="13244"/>
        <pc:sldMkLst>
          <pc:docMk/>
          <pc:sldMk cId="1401610582" sldId="2145706907"/>
        </pc:sldMkLst>
        <pc:spChg chg="add mod">
          <ac:chgData name="Ferguson, Maggie [HHS]" userId="93340502-fc5a-4200-a636-38aa582c9457" providerId="ADAL" clId="{DF2ADF5A-DEBA-4BDA-B37D-71BE9D1EFF91}" dt="2026-09-02T22:46:38.774" v="6361" actId="13244"/>
          <ac:spMkLst>
            <pc:docMk/>
            <pc:sldMk cId="1401610582" sldId="2145706907"/>
            <ac:spMk id="2" creationId="{DC6CCE70-D2D9-78C1-3601-EEA1800121EB}"/>
          </ac:spMkLst>
        </pc:spChg>
        <pc:picChg chg="mod">
          <ac:chgData name="Ferguson, Maggie [HHS]" userId="93340502-fc5a-4200-a636-38aa582c9457" providerId="ADAL" clId="{DF2ADF5A-DEBA-4BDA-B37D-71BE9D1EFF91}" dt="2026-09-02T22:41:12.857" v="6129" actId="962"/>
          <ac:picMkLst>
            <pc:docMk/>
            <pc:sldMk cId="1401610582" sldId="2145706907"/>
            <ac:picMk id="5" creationId="{88C3CCC4-1AEA-1DB8-FC2D-984BC411F4BE}"/>
          </ac:picMkLst>
        </pc:picChg>
      </pc:sldChg>
      <pc:sldChg chg="modSp new mod modNotesTx">
        <pc:chgData name="Ferguson, Maggie [HHS]" userId="93340502-fc5a-4200-a636-38aa582c9457" providerId="ADAL" clId="{DF2ADF5A-DEBA-4BDA-B37D-71BE9D1EFF91}" dt="2026-09-04T17:44:55.371" v="6539" actId="20577"/>
        <pc:sldMkLst>
          <pc:docMk/>
          <pc:sldMk cId="2947770321" sldId="2145706909"/>
        </pc:sldMkLst>
        <pc:spChg chg="mod">
          <ac:chgData name="Ferguson, Maggie [HHS]" userId="93340502-fc5a-4200-a636-38aa582c9457" providerId="ADAL" clId="{DF2ADF5A-DEBA-4BDA-B37D-71BE9D1EFF91}" dt="2026-09-04T17:44:25.290" v="6462" actId="14100"/>
          <ac:spMkLst>
            <pc:docMk/>
            <pc:sldMk cId="2947770321" sldId="2145706909"/>
            <ac:spMk id="2" creationId="{B9436DEE-1B8B-36D9-AEE9-FAD8FE977E6D}"/>
          </ac:spMkLst>
        </pc:spChg>
        <pc:spChg chg="mod">
          <ac:chgData name="Ferguson, Maggie [HHS]" userId="93340502-fc5a-4200-a636-38aa582c9457" providerId="ADAL" clId="{DF2ADF5A-DEBA-4BDA-B37D-71BE9D1EFF91}" dt="2026-09-04T17:44:55.371" v="6539" actId="20577"/>
          <ac:spMkLst>
            <pc:docMk/>
            <pc:sldMk cId="2947770321" sldId="2145706909"/>
            <ac:spMk id="3" creationId="{823122D2-690A-3339-F86B-FDCB95794988}"/>
          </ac:spMkLst>
        </pc:spChg>
      </pc:sldChg>
      <pc:sldChg chg="modSp new mod modNotesTx">
        <pc:chgData name="Ferguson, Maggie [HHS]" userId="93340502-fc5a-4200-a636-38aa582c9457" providerId="ADAL" clId="{DF2ADF5A-DEBA-4BDA-B37D-71BE9D1EFF91}" dt="2026-09-02T22:30:36.096" v="5075" actId="114"/>
        <pc:sldMkLst>
          <pc:docMk/>
          <pc:sldMk cId="629286937" sldId="2145706910"/>
        </pc:sldMkLst>
        <pc:spChg chg="mod">
          <ac:chgData name="Ferguson, Maggie [HHS]" userId="93340502-fc5a-4200-a636-38aa582c9457" providerId="ADAL" clId="{DF2ADF5A-DEBA-4BDA-B37D-71BE9D1EFF91}" dt="2026-09-02T22:26:28.019" v="4599" actId="20577"/>
          <ac:spMkLst>
            <pc:docMk/>
            <pc:sldMk cId="629286937" sldId="2145706910"/>
            <ac:spMk id="2" creationId="{B78CEF6B-EA27-931E-FD99-A322BFF482F9}"/>
          </ac:spMkLst>
        </pc:spChg>
        <pc:spChg chg="mod">
          <ac:chgData name="Ferguson, Maggie [HHS]" userId="93340502-fc5a-4200-a636-38aa582c9457" providerId="ADAL" clId="{DF2ADF5A-DEBA-4BDA-B37D-71BE9D1EFF91}" dt="2026-09-02T22:27:35.160" v="4688" actId="20577"/>
          <ac:spMkLst>
            <pc:docMk/>
            <pc:sldMk cId="629286937" sldId="2145706910"/>
            <ac:spMk id="3" creationId="{4CFBE7B1-4E2E-9886-72EB-503020A2F2EA}"/>
          </ac:spMkLst>
        </pc:spChg>
      </pc:sldChg>
      <pc:sldChg chg="addSp delSp modSp new mod setBg">
        <pc:chgData name="Ferguson, Maggie [HHS]" userId="93340502-fc5a-4200-a636-38aa582c9457" providerId="ADAL" clId="{DF2ADF5A-DEBA-4BDA-B37D-71BE9D1EFF91}" dt="2026-09-02T22:54:07.911" v="6425" actId="14100"/>
        <pc:sldMkLst>
          <pc:docMk/>
          <pc:sldMk cId="220317670" sldId="2145706912"/>
        </pc:sldMkLst>
        <pc:spChg chg="mod">
          <ac:chgData name="Ferguson, Maggie [HHS]" userId="93340502-fc5a-4200-a636-38aa582c9457" providerId="ADAL" clId="{DF2ADF5A-DEBA-4BDA-B37D-71BE9D1EFF91}" dt="2026-09-02T22:53:58.519" v="6423" actId="26606"/>
          <ac:spMkLst>
            <pc:docMk/>
            <pc:sldMk cId="220317670" sldId="2145706912"/>
            <ac:spMk id="2" creationId="{46AF9AC6-2113-68D6-31B7-7421AE54957E}"/>
          </ac:spMkLst>
        </pc:spChg>
        <pc:spChg chg="add">
          <ac:chgData name="Ferguson, Maggie [HHS]" userId="93340502-fc5a-4200-a636-38aa582c9457" providerId="ADAL" clId="{DF2ADF5A-DEBA-4BDA-B37D-71BE9D1EFF91}" dt="2026-09-02T22:53:58.519" v="6423" actId="26606"/>
          <ac:spMkLst>
            <pc:docMk/>
            <pc:sldMk cId="220317670" sldId="2145706912"/>
            <ac:spMk id="10" creationId="{D4771268-CB57-404A-9271-370EB28F6090}"/>
          </ac:spMkLst>
        </pc:spChg>
        <pc:picChg chg="add mod ord">
          <ac:chgData name="Ferguson, Maggie [HHS]" userId="93340502-fc5a-4200-a636-38aa582c9457" providerId="ADAL" clId="{DF2ADF5A-DEBA-4BDA-B37D-71BE9D1EFF91}" dt="2026-09-02T22:54:07.911" v="6425" actId="14100"/>
          <ac:picMkLst>
            <pc:docMk/>
            <pc:sldMk cId="220317670" sldId="2145706912"/>
            <ac:picMk id="5" creationId="{CA7AC736-909D-5094-3E11-3787B209F33D}"/>
          </ac:picMkLst>
        </pc:picChg>
      </pc:sldChg>
      <pc:sldChg chg="addSp delSp modSp new mod setBg modClrScheme chgLayout">
        <pc:chgData name="Ferguson, Maggie [HHS]" userId="93340502-fc5a-4200-a636-38aa582c9457" providerId="ADAL" clId="{DF2ADF5A-DEBA-4BDA-B37D-71BE9D1EFF91}" dt="2026-09-02T22:55:53.191" v="6439" actId="26606"/>
        <pc:sldMkLst>
          <pc:docMk/>
          <pc:sldMk cId="1124687039" sldId="2145706913"/>
        </pc:sldMkLst>
        <pc:spChg chg="add">
          <ac:chgData name="Ferguson, Maggie [HHS]" userId="93340502-fc5a-4200-a636-38aa582c9457" providerId="ADAL" clId="{DF2ADF5A-DEBA-4BDA-B37D-71BE9D1EFF91}" dt="2026-09-02T22:55:53.191" v="6439" actId="26606"/>
          <ac:spMkLst>
            <pc:docMk/>
            <pc:sldMk cId="1124687039" sldId="2145706913"/>
            <ac:spMk id="21" creationId="{0205D939-00C4-4F2E-9797-3170DD040D90}"/>
          </ac:spMkLst>
        </pc:spChg>
        <pc:spChg chg="add">
          <ac:chgData name="Ferguson, Maggie [HHS]" userId="93340502-fc5a-4200-a636-38aa582c9457" providerId="ADAL" clId="{DF2ADF5A-DEBA-4BDA-B37D-71BE9D1EFF91}" dt="2026-09-02T22:55:53.191" v="6439" actId="26606"/>
          <ac:spMkLst>
            <pc:docMk/>
            <pc:sldMk cId="1124687039" sldId="2145706913"/>
            <ac:spMk id="22" creationId="{38EE4E44-1403-472B-8C01-D354CB8F5AE7}"/>
          </ac:spMkLst>
        </pc:spChg>
        <pc:spChg chg="add">
          <ac:chgData name="Ferguson, Maggie [HHS]" userId="93340502-fc5a-4200-a636-38aa582c9457" providerId="ADAL" clId="{DF2ADF5A-DEBA-4BDA-B37D-71BE9D1EFF91}" dt="2026-09-02T22:55:53.191" v="6439" actId="26606"/>
          <ac:spMkLst>
            <pc:docMk/>
            <pc:sldMk cId="1124687039" sldId="2145706913"/>
            <ac:spMk id="23" creationId="{583CCE40-4C5F-42D3-86D9-7892AD1E98E3}"/>
          </ac:spMkLst>
        </pc:spChg>
        <pc:picChg chg="add mod ord">
          <ac:chgData name="Ferguson, Maggie [HHS]" userId="93340502-fc5a-4200-a636-38aa582c9457" providerId="ADAL" clId="{DF2ADF5A-DEBA-4BDA-B37D-71BE9D1EFF91}" dt="2026-09-02T22:55:53.191" v="6439" actId="26606"/>
          <ac:picMkLst>
            <pc:docMk/>
            <pc:sldMk cId="1124687039" sldId="2145706913"/>
            <ac:picMk id="8" creationId="{72702F15-FD4D-9DB6-9DC0-E8559C30708F}"/>
          </ac:picMkLst>
        </pc:picChg>
        <pc:picChg chg="add mod ord">
          <ac:chgData name="Ferguson, Maggie [HHS]" userId="93340502-fc5a-4200-a636-38aa582c9457" providerId="ADAL" clId="{DF2ADF5A-DEBA-4BDA-B37D-71BE9D1EFF91}" dt="2026-09-02T22:55:53.191" v="6439" actId="26606"/>
          <ac:picMkLst>
            <pc:docMk/>
            <pc:sldMk cId="1124687039" sldId="2145706913"/>
            <ac:picMk id="10" creationId="{ADEFB040-87DB-0E21-28E2-AA4A04D45A7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C5E853-0952-45CF-B759-05A303EE3B45}" type="datetimeFigureOut">
              <a:rPr lang="en-US" smtClean="0"/>
              <a:t>9/4/2026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EC9933-0D03-4AEC-8746-227788EE1156}" type="slidenum">
              <a:rPr lang="en-US" smtClean="0"/>
              <a:t>‹#›</a:t>
            </a:fld>
            <a:endParaRPr lang="en-US"/>
          </a:p>
        </p:txBody>
      </p:sp>
    </p:spTree>
    <p:extLst>
      <p:ext uri="{BB962C8B-B14F-4D97-AF65-F5344CB8AC3E}">
        <p14:creationId xmlns:p14="http://schemas.microsoft.com/office/powerpoint/2010/main" val="3321178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publications.iowa.gov/51448/1/iowa_2023_trauma_registry_report_final%2012.23.2024.pdf"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publications.iowa.gov/51448/1/iowa_2023_trauma_registry_report_final%2012.23.2024.pdf"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iacommunityhub.org/wp-content/uploads/StayIndependent-Brochure-IAcommunityHUB-compressed-1.pdf-1.pdf"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iacommunityhub.org/program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iowaat.org/"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iacommunityhub.org/iafallscoalition/"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Thank you for being here. [introduce yourself and your organization].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Today we’re talking about </a:t>
            </a:r>
            <a:r>
              <a:rPr lang="en-US" sz="1200" b="0" i="1" kern="1200">
                <a:solidFill>
                  <a:schemeClr val="tx1"/>
                </a:solidFill>
                <a:effectLst/>
                <a:latin typeface="+mn-lt"/>
                <a:ea typeface="+mn-ea"/>
                <a:cs typeface="+mn-cs"/>
              </a:rPr>
              <a:t>Why Falls Matter</a:t>
            </a:r>
            <a:r>
              <a:rPr lang="en-US" sz="1200" b="0" i="0" kern="1200">
                <a:solidFill>
                  <a:schemeClr val="tx1"/>
                </a:solidFill>
                <a:effectLst/>
                <a:latin typeface="+mn-lt"/>
                <a:ea typeface="+mn-ea"/>
                <a:cs typeface="+mn-cs"/>
              </a:rPr>
              <a:t> — not just as isolated events, but as preventable, life‑changing injuries that we see far too often in Iowa. My goal is to help you understand the risks, the opportunities, and the practical steps we can all take to prevent falls.</a:t>
            </a:r>
          </a:p>
          <a:p>
            <a:endParaRPr lang="en-US"/>
          </a:p>
        </p:txBody>
      </p:sp>
      <p:sp>
        <p:nvSpPr>
          <p:cNvPr id="4" name="Slide Number Placeholder 3"/>
          <p:cNvSpPr>
            <a:spLocks noGrp="1"/>
          </p:cNvSpPr>
          <p:nvPr>
            <p:ph type="sldNum" sz="quarter" idx="5"/>
          </p:nvPr>
        </p:nvSpPr>
        <p:spPr/>
        <p:txBody>
          <a:bodyPr/>
          <a:lstStyle/>
          <a:p>
            <a:fld id="{3CEC9933-0D03-4AEC-8746-227788EE1156}" type="slidenum">
              <a:rPr lang="en-US" smtClean="0"/>
              <a:t>1</a:t>
            </a:fld>
            <a:endParaRPr lang="en-US"/>
          </a:p>
        </p:txBody>
      </p:sp>
    </p:spTree>
    <p:extLst>
      <p:ext uri="{BB962C8B-B14F-4D97-AF65-F5344CB8AC3E}">
        <p14:creationId xmlns:p14="http://schemas.microsoft.com/office/powerpoint/2010/main" val="26536031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In Iowa, falls remain the leading cause of injury. According to the 2023 Iowa Trauma Registry, we had over 7,100 fall-related injuries last year. That’s an increase from the previous year and represents more than a quarter of all injury events in the state. This trend shows us that falls are not just common — they’re persistent, and they’re affecting a wide range of people.</a:t>
            </a:r>
          </a:p>
          <a:p>
            <a:pPr fontAlgn="t"/>
            <a:endParaRPr lang="en-US" sz="1200" b="0" i="0" kern="1200">
              <a:solidFill>
                <a:schemeClr val="tx1"/>
              </a:solidFill>
              <a:effectLst/>
              <a:latin typeface="+mn-lt"/>
              <a:ea typeface="+mn-ea"/>
              <a:cs typeface="+mn-cs"/>
            </a:endParaRPr>
          </a:p>
          <a:p>
            <a:pPr fontAlgn="t"/>
            <a:endParaRPr lang="en-US" sz="1200" b="0" i="0" kern="1200">
              <a:solidFill>
                <a:schemeClr val="tx1"/>
              </a:solidFill>
              <a:effectLst/>
              <a:latin typeface="+mn-lt"/>
              <a:ea typeface="+mn-ea"/>
              <a:cs typeface="+mn-cs"/>
            </a:endParaRPr>
          </a:p>
          <a:p>
            <a:pPr fontAlgn="t"/>
            <a:r>
              <a:rPr lang="en-US" sz="1200" b="0" i="1" kern="1200">
                <a:solidFill>
                  <a:schemeClr val="tx1"/>
                </a:solidFill>
                <a:effectLst/>
                <a:latin typeface="+mn-lt"/>
                <a:ea typeface="+mn-ea"/>
                <a:cs typeface="+mn-cs"/>
              </a:rPr>
              <a:t>Note to the Presenter: the trauma report is hyperlinked on the slide </a:t>
            </a:r>
            <a:r>
              <a:rPr lang="en-US">
                <a:hlinkClick r:id="rId3"/>
              </a:rPr>
              <a:t>https://publications.iowa.gov/51448/1/iowa_2023_trauma_registry_report_final 12.23.2024.pdf</a:t>
            </a:r>
            <a:endParaRPr lang="en-US" sz="1200" b="0" i="1"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CEC9933-0D03-4AEC-8746-227788EE1156}" type="slidenum">
              <a:rPr lang="en-US" smtClean="0"/>
              <a:t>2</a:t>
            </a:fld>
            <a:endParaRPr lang="en-US"/>
          </a:p>
        </p:txBody>
      </p:sp>
    </p:spTree>
    <p:extLst>
      <p:ext uri="{BB962C8B-B14F-4D97-AF65-F5344CB8AC3E}">
        <p14:creationId xmlns:p14="http://schemas.microsoft.com/office/powerpoint/2010/main" val="742707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What’s especially concerning is that one fall often increases the risk of another. We’re seeing more repeat injuries — multiple falls happening to the same individual within a single year. That means falls aren’t just accidents; they can become a cycle that affects mobility, confidence, independence, and long-term health.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a:solidFill>
                  <a:schemeClr val="tx1"/>
                </a:solidFill>
                <a:effectLst/>
                <a:latin typeface="+mn-lt"/>
                <a:ea typeface="+mn-ea"/>
                <a:cs typeface="+mn-cs"/>
              </a:rPr>
              <a:t>Note to the Presenter: the trauma report is hyperlinked on the slide. </a:t>
            </a:r>
            <a:r>
              <a:rPr lang="en-US">
                <a:hlinkClick r:id="rId3"/>
              </a:rPr>
              <a:t>https://publications.iowa.gov/51448/1/iowa_2023_trauma_registry_report_final 12.23.2024.pdf</a:t>
            </a:r>
            <a:endParaRPr lang="en-US" sz="1200" b="0" i="1"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3CEC9933-0D03-4AEC-8746-227788EE1156}" type="slidenum">
              <a:rPr lang="en-US" smtClean="0"/>
              <a:t>3</a:t>
            </a:fld>
            <a:endParaRPr lang="en-US"/>
          </a:p>
        </p:txBody>
      </p:sp>
    </p:spTree>
    <p:extLst>
      <p:ext uri="{BB962C8B-B14F-4D97-AF65-F5344CB8AC3E}">
        <p14:creationId xmlns:p14="http://schemas.microsoft.com/office/powerpoint/2010/main" val="2960102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Here’s the encouraging part: falls are </a:t>
            </a:r>
            <a:r>
              <a:rPr lang="en-US" sz="1200" b="0" i="1" kern="1200">
                <a:solidFill>
                  <a:schemeClr val="tx1"/>
                </a:solidFill>
                <a:effectLst/>
                <a:latin typeface="+mn-lt"/>
                <a:ea typeface="+mn-ea"/>
                <a:cs typeface="+mn-cs"/>
              </a:rPr>
              <a:t>not</a:t>
            </a:r>
            <a:r>
              <a:rPr lang="en-US" sz="1200" b="0" i="0" kern="1200">
                <a:solidFill>
                  <a:schemeClr val="tx1"/>
                </a:solidFill>
                <a:effectLst/>
                <a:latin typeface="+mn-lt"/>
                <a:ea typeface="+mn-ea"/>
                <a:cs typeface="+mn-cs"/>
              </a:rPr>
              <a:t> inevitable. Many can be prevented with small, simple changes. It’s about staying strong, staying aware, and staying independent.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During the remainder of this presentation, you will learn what you can do to prevent falls.</a:t>
            </a:r>
          </a:p>
          <a:p>
            <a:endParaRPr lang="en-US"/>
          </a:p>
        </p:txBody>
      </p:sp>
      <p:sp>
        <p:nvSpPr>
          <p:cNvPr id="4" name="Slide Number Placeholder 3"/>
          <p:cNvSpPr>
            <a:spLocks noGrp="1"/>
          </p:cNvSpPr>
          <p:nvPr>
            <p:ph type="sldNum" sz="quarter" idx="5"/>
          </p:nvPr>
        </p:nvSpPr>
        <p:spPr/>
        <p:txBody>
          <a:bodyPr/>
          <a:lstStyle/>
          <a:p>
            <a:fld id="{3CEC9933-0D03-4AEC-8746-227788EE1156}" type="slidenum">
              <a:rPr lang="en-US" smtClean="0"/>
              <a:t>4</a:t>
            </a:fld>
            <a:endParaRPr lang="en-US"/>
          </a:p>
        </p:txBody>
      </p:sp>
    </p:spTree>
    <p:extLst>
      <p:ext uri="{BB962C8B-B14F-4D97-AF65-F5344CB8AC3E}">
        <p14:creationId xmlns:p14="http://schemas.microsoft.com/office/powerpoint/2010/main" val="1987906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Stay Independent Brochure </a:t>
            </a:r>
            <a:r>
              <a:rPr lang="en-US" sz="1200" b="0" i="0" kern="1200">
                <a:solidFill>
                  <a:schemeClr val="tx1"/>
                </a:solidFill>
                <a:effectLst/>
                <a:latin typeface="+mn-lt"/>
                <a:ea typeface="+mn-ea"/>
                <a:cs typeface="+mn-cs"/>
              </a:rPr>
              <a:t>includes a questionnaire that helps people check their fall risk. After you complete the assessment, it’s a great tool to share with your provider to start the conversation about their recommendations for reducing your fall risk. Early screening is one of the best ways to catch risks before an injury happens.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a:solidFill>
                  <a:schemeClr val="tx1"/>
                </a:solidFill>
                <a:effectLst/>
                <a:latin typeface="+mn-lt"/>
                <a:ea typeface="+mn-ea"/>
                <a:cs typeface="+mn-cs"/>
              </a:rPr>
              <a:t>Note to presenter: The brochure is a hyperlink on the slide and available at </a:t>
            </a:r>
            <a:r>
              <a:rPr lang="en-US" i="1">
                <a:hlinkClick r:id="rId3"/>
              </a:rPr>
              <a:t>https://iacommunityhub.org/wp-content/uploads/StayIndependent-Brochure-IAcommunityHUB-compressed-1.pdf-1.pdf</a:t>
            </a:r>
            <a:r>
              <a:rPr lang="en-US" i="1"/>
              <a:t>.  If you would like hard copies of the brochure, please feel free to print them or request a bundle (in quantities of 50) from brain.injury@hhs.iowa.gov</a:t>
            </a:r>
            <a:endParaRPr lang="en-US" sz="1200" b="0" i="1"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3CEC9933-0D03-4AEC-8746-227788EE1156}" type="slidenum">
              <a:rPr lang="en-US" smtClean="0"/>
              <a:t>5</a:t>
            </a:fld>
            <a:endParaRPr lang="en-US"/>
          </a:p>
        </p:txBody>
      </p:sp>
    </p:spTree>
    <p:extLst>
      <p:ext uri="{BB962C8B-B14F-4D97-AF65-F5344CB8AC3E}">
        <p14:creationId xmlns:p14="http://schemas.microsoft.com/office/powerpoint/2010/main" val="26064367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Reduced movement leads to weaker muscles and poorer balance, but the good news is that even small amounts of activity can improve strength and stability. Many falls prevention programs combine exercise with education — they’re proven to reduce falls and increase confidence.</a:t>
            </a:r>
          </a:p>
          <a:p>
            <a:endParaRPr lang="en-US"/>
          </a:p>
        </p:txBody>
      </p:sp>
      <p:sp>
        <p:nvSpPr>
          <p:cNvPr id="4" name="Slide Number Placeholder 3"/>
          <p:cNvSpPr>
            <a:spLocks noGrp="1"/>
          </p:cNvSpPr>
          <p:nvPr>
            <p:ph type="sldNum" sz="quarter" idx="5"/>
          </p:nvPr>
        </p:nvSpPr>
        <p:spPr/>
        <p:txBody>
          <a:bodyPr/>
          <a:lstStyle/>
          <a:p>
            <a:fld id="{3CEC9933-0D03-4AEC-8746-227788EE1156}" type="slidenum">
              <a:rPr lang="en-US" smtClean="0"/>
              <a:t>6</a:t>
            </a:fld>
            <a:endParaRPr lang="en-US"/>
          </a:p>
        </p:txBody>
      </p:sp>
    </p:spTree>
    <p:extLst>
      <p:ext uri="{BB962C8B-B14F-4D97-AF65-F5344CB8AC3E}">
        <p14:creationId xmlns:p14="http://schemas.microsoft.com/office/powerpoint/2010/main" val="884645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Iowa has many </a:t>
            </a:r>
            <a:r>
              <a:rPr lang="en-US" sz="1200" b="0" i="0" kern="1200">
                <a:solidFill>
                  <a:schemeClr val="tx1"/>
                </a:solidFill>
                <a:effectLst/>
                <a:latin typeface="+mn-lt"/>
                <a:ea typeface="+mn-ea"/>
                <a:cs typeface="+mn-cs"/>
              </a:rPr>
              <a:t>evidence-based programs available.  You can discover what might be available near you by visiting the HUB Program Library. The HUB navigators can assist you in finding and enrolling in classes and supports at the level that best meet your unique needs, including general falls prevention education.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1"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a:solidFill>
                  <a:schemeClr val="tx1"/>
                </a:solidFill>
                <a:effectLst/>
                <a:latin typeface="+mn-lt"/>
                <a:ea typeface="+mn-ea"/>
                <a:cs typeface="+mn-cs"/>
              </a:rPr>
              <a:t>Note to the Presenter: more information is available at </a:t>
            </a:r>
            <a:r>
              <a:rPr lang="en-US" i="1">
                <a:hlinkClick r:id="rId3"/>
              </a:rPr>
              <a:t>https://iacommunityhub.org/programs/</a:t>
            </a:r>
            <a:endParaRPr lang="en-US" sz="1200" b="0" i="1"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3CEC9933-0D03-4AEC-8746-227788EE1156}" type="slidenum">
              <a:rPr lang="en-US" smtClean="0"/>
              <a:t>7</a:t>
            </a:fld>
            <a:endParaRPr lang="en-US"/>
          </a:p>
        </p:txBody>
      </p:sp>
    </p:spTree>
    <p:extLst>
      <p:ext uri="{BB962C8B-B14F-4D97-AF65-F5344CB8AC3E}">
        <p14:creationId xmlns:p14="http://schemas.microsoft.com/office/powerpoint/2010/main" val="40894952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The HUB has a variety of health-promotion programs. While some of the programs may not be labelled as falls prevention, they all address a component of falls prevention whether that is improving nutrition or increasing physical activity.  This is just another example of how the HUB might be able to find a resource that meets your needs and individual interests.  So, if one program doesn’t feel like a good fit you may have another option available to you.</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a:solidFill>
                  <a:schemeClr val="tx1"/>
                </a:solidFill>
                <a:effectLst/>
                <a:latin typeface="+mn-lt"/>
                <a:ea typeface="+mn-ea"/>
                <a:cs typeface="+mn-cs"/>
              </a:rPr>
              <a:t>Note to Presenter: This list of programs is available at https://iacommunityhub.org/wp-content/uploads/HUB-Program-Handout.pdf please share this link or print a list for attendees.</a:t>
            </a:r>
          </a:p>
          <a:p>
            <a:endParaRPr lang="en-US"/>
          </a:p>
        </p:txBody>
      </p:sp>
      <p:sp>
        <p:nvSpPr>
          <p:cNvPr id="4" name="Slide Number Placeholder 3"/>
          <p:cNvSpPr>
            <a:spLocks noGrp="1"/>
          </p:cNvSpPr>
          <p:nvPr>
            <p:ph type="sldNum" sz="quarter" idx="5"/>
          </p:nvPr>
        </p:nvSpPr>
        <p:spPr/>
        <p:txBody>
          <a:bodyPr/>
          <a:lstStyle/>
          <a:p>
            <a:fld id="{3CEC9933-0D03-4AEC-8746-227788EE1156}" type="slidenum">
              <a:rPr lang="en-US" smtClean="0"/>
              <a:t>8</a:t>
            </a:fld>
            <a:endParaRPr lang="en-US"/>
          </a:p>
        </p:txBody>
      </p:sp>
    </p:spTree>
    <p:extLst>
      <p:ext uri="{BB962C8B-B14F-4D97-AF65-F5344CB8AC3E}">
        <p14:creationId xmlns:p14="http://schemas.microsoft.com/office/powerpoint/2010/main" val="3514009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Medications can affect balance, dizziness, and alertness. That risk increases when someone is taking multiple medications. This is an easy thing to check: ask the doctor or pharmacist, ‘Could any of these increase my fall risk?’</a:t>
            </a:r>
          </a:p>
          <a:p>
            <a:endParaRPr lang="en-US"/>
          </a:p>
        </p:txBody>
      </p:sp>
      <p:sp>
        <p:nvSpPr>
          <p:cNvPr id="4" name="Slide Number Placeholder 3"/>
          <p:cNvSpPr>
            <a:spLocks noGrp="1"/>
          </p:cNvSpPr>
          <p:nvPr>
            <p:ph type="sldNum" sz="quarter" idx="5"/>
          </p:nvPr>
        </p:nvSpPr>
        <p:spPr/>
        <p:txBody>
          <a:bodyPr/>
          <a:lstStyle/>
          <a:p>
            <a:fld id="{3CEC9933-0D03-4AEC-8746-227788EE1156}" type="slidenum">
              <a:rPr lang="en-US" smtClean="0"/>
              <a:t>9</a:t>
            </a:fld>
            <a:endParaRPr lang="en-US"/>
          </a:p>
        </p:txBody>
      </p:sp>
    </p:spTree>
    <p:extLst>
      <p:ext uri="{BB962C8B-B14F-4D97-AF65-F5344CB8AC3E}">
        <p14:creationId xmlns:p14="http://schemas.microsoft.com/office/powerpoint/2010/main" val="19350975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Most falls happen at home. Simple changes like removing rugs, improving lighting, or installing grab bars can have a big impact. Occupational therapists can even conduct home assessments to help identify hazards</a:t>
            </a:r>
          </a:p>
          <a:p>
            <a:endParaRPr lang="en-US"/>
          </a:p>
          <a:p>
            <a:r>
              <a:rPr lang="en-US" i="1"/>
              <a:t>Note to Presenter: feel free to share examples of common environmental changes, resources in your community or share/display low tech devices.  Easterseals Iowa is a resource to check out assistive technology on loan to try, or to access durable medical equipment.  Learn more about Easterseals AT program at </a:t>
            </a:r>
            <a:r>
              <a:rPr lang="en-US" i="1">
                <a:hlinkClick r:id="rId3"/>
              </a:rPr>
              <a:t>Home - Easterseals Iowa | Assistive Technology Program</a:t>
            </a:r>
            <a:endParaRPr lang="en-US" i="1"/>
          </a:p>
        </p:txBody>
      </p:sp>
      <p:sp>
        <p:nvSpPr>
          <p:cNvPr id="4" name="Slide Number Placeholder 3"/>
          <p:cNvSpPr>
            <a:spLocks noGrp="1"/>
          </p:cNvSpPr>
          <p:nvPr>
            <p:ph type="sldNum" sz="quarter" idx="5"/>
          </p:nvPr>
        </p:nvSpPr>
        <p:spPr/>
        <p:txBody>
          <a:bodyPr/>
          <a:lstStyle/>
          <a:p>
            <a:fld id="{3CEC9933-0D03-4AEC-8746-227788EE1156}" type="slidenum">
              <a:rPr lang="en-US" smtClean="0"/>
              <a:t>10</a:t>
            </a:fld>
            <a:endParaRPr lang="en-US"/>
          </a:p>
        </p:txBody>
      </p:sp>
    </p:spTree>
    <p:extLst>
      <p:ext uri="{BB962C8B-B14F-4D97-AF65-F5344CB8AC3E}">
        <p14:creationId xmlns:p14="http://schemas.microsoft.com/office/powerpoint/2010/main" val="1847995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Poor vision and hearing are often invisible risk factors that make it harder to detect hazards. Regular exams can drastically reduce fall risk by improving awareness of surroundings.  And when someone has both vision and hearing loss, their fall risk is the highest of all.</a:t>
            </a:r>
            <a:br>
              <a:rPr lang="en-US" sz="1200" b="0" i="0" kern="1200">
                <a:solidFill>
                  <a:schemeClr val="tx1"/>
                </a:solidFill>
                <a:effectLst/>
                <a:latin typeface="+mn-lt"/>
                <a:ea typeface="+mn-ea"/>
                <a:cs typeface="+mn-cs"/>
              </a:rPr>
            </a:br>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Often these risks can be addressed with low-effort solutions: annual eye and ear exams, keeping prescriptions current, using proper eyewear, hearing aids, and improving home lighting and contrast.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Let’s think of vision and hearing care as an essential component of any falls prevention plan and for maintaining independence.</a:t>
            </a:r>
          </a:p>
          <a:p>
            <a:endParaRPr lang="en-US"/>
          </a:p>
        </p:txBody>
      </p:sp>
      <p:sp>
        <p:nvSpPr>
          <p:cNvPr id="4" name="Slide Number Placeholder 3"/>
          <p:cNvSpPr>
            <a:spLocks noGrp="1"/>
          </p:cNvSpPr>
          <p:nvPr>
            <p:ph type="sldNum" sz="quarter" idx="5"/>
          </p:nvPr>
        </p:nvSpPr>
        <p:spPr/>
        <p:txBody>
          <a:bodyPr/>
          <a:lstStyle/>
          <a:p>
            <a:fld id="{3CEC9933-0D03-4AEC-8746-227788EE1156}" type="slidenum">
              <a:rPr lang="en-US" smtClean="0"/>
              <a:t>11</a:t>
            </a:fld>
            <a:endParaRPr lang="en-US"/>
          </a:p>
        </p:txBody>
      </p:sp>
    </p:spTree>
    <p:extLst>
      <p:ext uri="{BB962C8B-B14F-4D97-AF65-F5344CB8AC3E}">
        <p14:creationId xmlns:p14="http://schemas.microsoft.com/office/powerpoint/2010/main" val="809900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Learning how to best manage a chronic condition can help you stay strong and steady.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i="1"/>
              <a:t>Note to the Presenter: Feel free to include a success story if you have one of an individual engaged in addressing chronic conditions through one of these programs. You may want to reference the HUB and the classes available in your area again as these might not be marketed as falls prevention.</a:t>
            </a:r>
          </a:p>
          <a:p>
            <a:endParaRPr lang="en-US"/>
          </a:p>
        </p:txBody>
      </p:sp>
      <p:sp>
        <p:nvSpPr>
          <p:cNvPr id="4" name="Slide Number Placeholder 3"/>
          <p:cNvSpPr>
            <a:spLocks noGrp="1"/>
          </p:cNvSpPr>
          <p:nvPr>
            <p:ph type="sldNum" sz="quarter" idx="5"/>
          </p:nvPr>
        </p:nvSpPr>
        <p:spPr/>
        <p:txBody>
          <a:bodyPr/>
          <a:lstStyle/>
          <a:p>
            <a:fld id="{3CEC9933-0D03-4AEC-8746-227788EE1156}" type="slidenum">
              <a:rPr lang="en-US" smtClean="0"/>
              <a:t>12</a:t>
            </a:fld>
            <a:endParaRPr lang="en-US"/>
          </a:p>
        </p:txBody>
      </p:sp>
    </p:spTree>
    <p:extLst>
      <p:ext uri="{BB962C8B-B14F-4D97-AF65-F5344CB8AC3E}">
        <p14:creationId xmlns:p14="http://schemas.microsoft.com/office/powerpoint/2010/main" val="16120351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Falls can also happen due to footwear, alcohol, poor lighting, uneven surfaces, or rushing. Many of these are addressed in falls prevention programs, and most can be changed quickly.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a:solidFill>
                  <a:schemeClr val="tx1"/>
                </a:solidFill>
                <a:effectLst/>
                <a:latin typeface="+mn-lt"/>
                <a:ea typeface="+mn-ea"/>
                <a:cs typeface="+mn-cs"/>
              </a:rPr>
              <a:t>Note to Presenter:  This is another opportunity to talk about modification not covered earlier.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a:solidFill>
                  <a:schemeClr val="tx1"/>
                </a:solidFill>
                <a:effectLst/>
                <a:latin typeface="+mn-lt"/>
                <a:ea typeface="+mn-ea"/>
                <a:cs typeface="+mn-cs"/>
              </a:rPr>
              <a:t>A recommendation for pets can be to attach a bell to their collar to alert the individual of the pet’s location, or rushing to the bathroom is a common issue, so could the individual benefit from physical therapy for pelvic floor strengthening?</a:t>
            </a:r>
            <a:endParaRPr lang="en-US"/>
          </a:p>
        </p:txBody>
      </p:sp>
      <p:sp>
        <p:nvSpPr>
          <p:cNvPr id="4" name="Slide Number Placeholder 3"/>
          <p:cNvSpPr>
            <a:spLocks noGrp="1"/>
          </p:cNvSpPr>
          <p:nvPr>
            <p:ph type="sldNum" sz="quarter" idx="5"/>
          </p:nvPr>
        </p:nvSpPr>
        <p:spPr/>
        <p:txBody>
          <a:bodyPr/>
          <a:lstStyle/>
          <a:p>
            <a:fld id="{3CEC9933-0D03-4AEC-8746-227788EE1156}" type="slidenum">
              <a:rPr lang="en-US" smtClean="0"/>
              <a:t>13</a:t>
            </a:fld>
            <a:endParaRPr lang="en-US"/>
          </a:p>
        </p:txBody>
      </p:sp>
    </p:spTree>
    <p:extLst>
      <p:ext uri="{BB962C8B-B14F-4D97-AF65-F5344CB8AC3E}">
        <p14:creationId xmlns:p14="http://schemas.microsoft.com/office/powerpoint/2010/main" val="7399922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The Iowa Falls Prevention Coalition brings together partners across the state who want to reduce falls and support safe, independent living. Our vision is that all Iowans can live confidently and safely, free from preventable falls. Our mission is to work collaboratively across agencies and communities to increase awareness, education, and coordinated prevention efforts.  Community members are encouraged to join as well!</a:t>
            </a:r>
          </a:p>
          <a:p>
            <a:endParaRPr lang="en-US"/>
          </a:p>
          <a:p>
            <a:r>
              <a:rPr lang="en-US" i="1"/>
              <a:t>Note to the Presenter: there are also local/regional coalitions that may be of more interest to your audience – feel free to update this slide accordingly.  More information about the statewide coalition and the local coalitions is available at </a:t>
            </a:r>
            <a:r>
              <a:rPr lang="en-US" i="1">
                <a:hlinkClick r:id="rId3"/>
              </a:rPr>
              <a:t>Iowa Falls Prevention Coalition - Iowa Community HUB</a:t>
            </a:r>
            <a:endParaRPr lang="en-US" i="1"/>
          </a:p>
        </p:txBody>
      </p:sp>
      <p:sp>
        <p:nvSpPr>
          <p:cNvPr id="4" name="Slide Number Placeholder 3"/>
          <p:cNvSpPr>
            <a:spLocks noGrp="1"/>
          </p:cNvSpPr>
          <p:nvPr>
            <p:ph type="sldNum" sz="quarter" idx="5"/>
          </p:nvPr>
        </p:nvSpPr>
        <p:spPr/>
        <p:txBody>
          <a:bodyPr/>
          <a:lstStyle/>
          <a:p>
            <a:fld id="{3CEC9933-0D03-4AEC-8746-227788EE1156}" type="slidenum">
              <a:rPr lang="en-US" smtClean="0"/>
              <a:t>14</a:t>
            </a:fld>
            <a:endParaRPr lang="en-US"/>
          </a:p>
        </p:txBody>
      </p:sp>
    </p:spTree>
    <p:extLst>
      <p:ext uri="{BB962C8B-B14F-4D97-AF65-F5344CB8AC3E}">
        <p14:creationId xmlns:p14="http://schemas.microsoft.com/office/powerpoint/2010/main" val="9514041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Here are the sources behind the data and materials I’ve shared today.</a:t>
            </a:r>
          </a:p>
          <a:p>
            <a:endParaRPr lang="en-US"/>
          </a:p>
        </p:txBody>
      </p:sp>
      <p:sp>
        <p:nvSpPr>
          <p:cNvPr id="4" name="Slide Number Placeholder 3"/>
          <p:cNvSpPr>
            <a:spLocks noGrp="1"/>
          </p:cNvSpPr>
          <p:nvPr>
            <p:ph type="sldNum" sz="quarter" idx="5"/>
          </p:nvPr>
        </p:nvSpPr>
        <p:spPr/>
        <p:txBody>
          <a:bodyPr/>
          <a:lstStyle/>
          <a:p>
            <a:fld id="{3CEC9933-0D03-4AEC-8746-227788EE1156}" type="slidenum">
              <a:rPr lang="en-US" smtClean="0"/>
              <a:t>15</a:t>
            </a:fld>
            <a:endParaRPr lang="en-US"/>
          </a:p>
        </p:txBody>
      </p:sp>
    </p:spTree>
    <p:extLst>
      <p:ext uri="{BB962C8B-B14F-4D97-AF65-F5344CB8AC3E}">
        <p14:creationId xmlns:p14="http://schemas.microsoft.com/office/powerpoint/2010/main" val="3447498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Falls are preventable, and every step we take — from movement to medication checks, from home safety to community programs — helps people stay independent and healthy. Thank you for being part of this effort. Please let me know what questions you have and feel free to connect with me in the future.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a:solidFill>
                  <a:schemeClr val="tx1"/>
                </a:solidFill>
                <a:effectLst/>
                <a:latin typeface="+mn-lt"/>
                <a:ea typeface="+mn-ea"/>
                <a:cs typeface="+mn-cs"/>
              </a:rPr>
              <a:t>Presenter note: if you have them, you may want to have a brochure or business card as a handout.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1"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a:solidFill>
                  <a:schemeClr val="tx1"/>
                </a:solidFill>
                <a:effectLst/>
                <a:latin typeface="+mn-lt"/>
                <a:ea typeface="+mn-ea"/>
                <a:cs typeface="+mn-cs"/>
              </a:rPr>
              <a:t>You  may want to consider asking the audience what action steps they might take (examples: use the Stay Independent tool, check medications, talk to my doctor)</a:t>
            </a:r>
          </a:p>
          <a:p>
            <a:endParaRPr lang="en-US"/>
          </a:p>
        </p:txBody>
      </p:sp>
      <p:sp>
        <p:nvSpPr>
          <p:cNvPr id="4" name="Slide Number Placeholder 3"/>
          <p:cNvSpPr>
            <a:spLocks noGrp="1"/>
          </p:cNvSpPr>
          <p:nvPr>
            <p:ph type="sldNum" sz="quarter" idx="5"/>
          </p:nvPr>
        </p:nvSpPr>
        <p:spPr/>
        <p:txBody>
          <a:bodyPr/>
          <a:lstStyle/>
          <a:p>
            <a:fld id="{3CEC9933-0D03-4AEC-8746-227788EE1156}" type="slidenum">
              <a:rPr lang="en-US" smtClean="0"/>
              <a:t>16</a:t>
            </a:fld>
            <a:endParaRPr lang="en-US"/>
          </a:p>
        </p:txBody>
      </p:sp>
    </p:spTree>
    <p:extLst>
      <p:ext uri="{BB962C8B-B14F-4D97-AF65-F5344CB8AC3E}">
        <p14:creationId xmlns:p14="http://schemas.microsoft.com/office/powerpoint/2010/main" val="19610822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You may wish to save a copy of this template to modify in the future. Delete this slide from your final presentation.</a:t>
            </a:r>
          </a:p>
          <a:p>
            <a:endParaRPr lang="en-US" i="1"/>
          </a:p>
          <a:p>
            <a:r>
              <a:rPr lang="en-US" i="1"/>
              <a:t>Check links prior to presentation to ensure they are still active.</a:t>
            </a:r>
          </a:p>
          <a:p>
            <a:endParaRPr lang="en-US" i="1"/>
          </a:p>
          <a:p>
            <a:r>
              <a:rPr lang="en-US" b="1" i="1"/>
              <a:t>This presentation template was developed Sept. 2026</a:t>
            </a:r>
          </a:p>
        </p:txBody>
      </p:sp>
      <p:sp>
        <p:nvSpPr>
          <p:cNvPr id="4" name="Slide Number Placeholder 3"/>
          <p:cNvSpPr>
            <a:spLocks noGrp="1"/>
          </p:cNvSpPr>
          <p:nvPr>
            <p:ph type="sldNum" sz="quarter" idx="5"/>
          </p:nvPr>
        </p:nvSpPr>
        <p:spPr/>
        <p:txBody>
          <a:bodyPr/>
          <a:lstStyle/>
          <a:p>
            <a:fld id="{3CEC9933-0D03-4AEC-8746-227788EE1156}" type="slidenum">
              <a:rPr lang="en-US" smtClean="0"/>
              <a:t>17</a:t>
            </a:fld>
            <a:endParaRPr lang="en-US"/>
          </a:p>
        </p:txBody>
      </p:sp>
    </p:spTree>
    <p:extLst>
      <p:ext uri="{BB962C8B-B14F-4D97-AF65-F5344CB8AC3E}">
        <p14:creationId xmlns:p14="http://schemas.microsoft.com/office/powerpoint/2010/main" val="13861589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387AD-167E-6A32-4FE2-A3F82591DB4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73F9CEA-FA6B-CE67-C9FE-2737B8FA79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FDD1F5F-216E-31FD-0269-BDEEF02C39F3}"/>
              </a:ext>
            </a:extLst>
          </p:cNvPr>
          <p:cNvSpPr>
            <a:spLocks noGrp="1"/>
          </p:cNvSpPr>
          <p:nvPr>
            <p:ph type="dt" sz="half" idx="10"/>
          </p:nvPr>
        </p:nvSpPr>
        <p:spPr/>
        <p:txBody>
          <a:bodyPr/>
          <a:lstStyle/>
          <a:p>
            <a:fld id="{AF7164F1-1062-443C-97D3-4F5A29000A84}" type="datetimeFigureOut">
              <a:rPr lang="en-US" smtClean="0"/>
              <a:t>9/4/2026</a:t>
            </a:fld>
            <a:endParaRPr lang="en-US"/>
          </a:p>
        </p:txBody>
      </p:sp>
      <p:sp>
        <p:nvSpPr>
          <p:cNvPr id="5" name="Footer Placeholder 4">
            <a:extLst>
              <a:ext uri="{FF2B5EF4-FFF2-40B4-BE49-F238E27FC236}">
                <a16:creationId xmlns:a16="http://schemas.microsoft.com/office/drawing/2014/main" id="{0E65B66A-0C93-67FE-CB56-546621731A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6D1C98-7683-0005-6B10-A6E5A9C65E1A}"/>
              </a:ext>
            </a:extLst>
          </p:cNvPr>
          <p:cNvSpPr>
            <a:spLocks noGrp="1"/>
          </p:cNvSpPr>
          <p:nvPr>
            <p:ph type="sldNum" sz="quarter" idx="12"/>
          </p:nvPr>
        </p:nvSpPr>
        <p:spPr/>
        <p:txBody>
          <a:bodyPr/>
          <a:lstStyle/>
          <a:p>
            <a:fld id="{09A627BA-4BD2-4CA8-928A-192B71487ACC}" type="slidenum">
              <a:rPr lang="en-US" smtClean="0"/>
              <a:t>‹#›</a:t>
            </a:fld>
            <a:endParaRPr lang="en-US"/>
          </a:p>
        </p:txBody>
      </p:sp>
    </p:spTree>
    <p:extLst>
      <p:ext uri="{BB962C8B-B14F-4D97-AF65-F5344CB8AC3E}">
        <p14:creationId xmlns:p14="http://schemas.microsoft.com/office/powerpoint/2010/main" val="1950670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43756-7085-73D1-A355-C2718CD6F9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466B07-2145-6F57-C6EE-541FA0A422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D30430-0FAA-299A-AD63-FEDA8609F097}"/>
              </a:ext>
            </a:extLst>
          </p:cNvPr>
          <p:cNvSpPr>
            <a:spLocks noGrp="1"/>
          </p:cNvSpPr>
          <p:nvPr>
            <p:ph type="dt" sz="half" idx="10"/>
          </p:nvPr>
        </p:nvSpPr>
        <p:spPr/>
        <p:txBody>
          <a:bodyPr/>
          <a:lstStyle/>
          <a:p>
            <a:fld id="{AF7164F1-1062-443C-97D3-4F5A29000A84}" type="datetimeFigureOut">
              <a:rPr lang="en-US" smtClean="0"/>
              <a:t>9/4/2026</a:t>
            </a:fld>
            <a:endParaRPr lang="en-US"/>
          </a:p>
        </p:txBody>
      </p:sp>
      <p:sp>
        <p:nvSpPr>
          <p:cNvPr id="5" name="Footer Placeholder 4">
            <a:extLst>
              <a:ext uri="{FF2B5EF4-FFF2-40B4-BE49-F238E27FC236}">
                <a16:creationId xmlns:a16="http://schemas.microsoft.com/office/drawing/2014/main" id="{24AA2FBF-0B38-3A43-08DB-33071FB6D8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2AF575-DD67-48CF-CF6B-F2603FB155EF}"/>
              </a:ext>
            </a:extLst>
          </p:cNvPr>
          <p:cNvSpPr>
            <a:spLocks noGrp="1"/>
          </p:cNvSpPr>
          <p:nvPr>
            <p:ph type="sldNum" sz="quarter" idx="12"/>
          </p:nvPr>
        </p:nvSpPr>
        <p:spPr/>
        <p:txBody>
          <a:bodyPr/>
          <a:lstStyle/>
          <a:p>
            <a:fld id="{09A627BA-4BD2-4CA8-928A-192B71487ACC}" type="slidenum">
              <a:rPr lang="en-US" smtClean="0"/>
              <a:t>‹#›</a:t>
            </a:fld>
            <a:endParaRPr lang="en-US"/>
          </a:p>
        </p:txBody>
      </p:sp>
    </p:spTree>
    <p:extLst>
      <p:ext uri="{BB962C8B-B14F-4D97-AF65-F5344CB8AC3E}">
        <p14:creationId xmlns:p14="http://schemas.microsoft.com/office/powerpoint/2010/main" val="8164699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1D7FA-2FFD-1F74-01C4-195A167745B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5C687BA-207F-B221-F303-522B001F9C2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16E63A-2CC6-79F9-9511-ACF994EFD793}"/>
              </a:ext>
            </a:extLst>
          </p:cNvPr>
          <p:cNvSpPr>
            <a:spLocks noGrp="1"/>
          </p:cNvSpPr>
          <p:nvPr>
            <p:ph type="dt" sz="half" idx="10"/>
          </p:nvPr>
        </p:nvSpPr>
        <p:spPr/>
        <p:txBody>
          <a:bodyPr/>
          <a:lstStyle/>
          <a:p>
            <a:fld id="{AF7164F1-1062-443C-97D3-4F5A29000A84}" type="datetimeFigureOut">
              <a:rPr lang="en-US" smtClean="0"/>
              <a:t>9/4/2026</a:t>
            </a:fld>
            <a:endParaRPr lang="en-US"/>
          </a:p>
        </p:txBody>
      </p:sp>
      <p:sp>
        <p:nvSpPr>
          <p:cNvPr id="5" name="Footer Placeholder 4">
            <a:extLst>
              <a:ext uri="{FF2B5EF4-FFF2-40B4-BE49-F238E27FC236}">
                <a16:creationId xmlns:a16="http://schemas.microsoft.com/office/drawing/2014/main" id="{514BFA5C-25F0-A8D0-2661-6CDF8A0C65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0D71C7-0F46-9B98-00FD-84BC5A564C7D}"/>
              </a:ext>
            </a:extLst>
          </p:cNvPr>
          <p:cNvSpPr>
            <a:spLocks noGrp="1"/>
          </p:cNvSpPr>
          <p:nvPr>
            <p:ph type="sldNum" sz="quarter" idx="12"/>
          </p:nvPr>
        </p:nvSpPr>
        <p:spPr/>
        <p:txBody>
          <a:bodyPr/>
          <a:lstStyle/>
          <a:p>
            <a:fld id="{09A627BA-4BD2-4CA8-928A-192B71487ACC}" type="slidenum">
              <a:rPr lang="en-US" smtClean="0"/>
              <a:t>‹#›</a:t>
            </a:fld>
            <a:endParaRPr lang="en-US"/>
          </a:p>
        </p:txBody>
      </p:sp>
    </p:spTree>
    <p:extLst>
      <p:ext uri="{BB962C8B-B14F-4D97-AF65-F5344CB8AC3E}">
        <p14:creationId xmlns:p14="http://schemas.microsoft.com/office/powerpoint/2010/main" val="2446061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02D92-B0D4-9EC1-E232-90B6081B80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B8A305-60F7-91B9-1727-110A74F2DD3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117A6B3-5B00-C091-2F0D-765C869B33B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B763A82-8F46-57C7-1469-1807CCC211DA}"/>
              </a:ext>
            </a:extLst>
          </p:cNvPr>
          <p:cNvSpPr>
            <a:spLocks noGrp="1"/>
          </p:cNvSpPr>
          <p:nvPr>
            <p:ph type="dt" sz="half" idx="10"/>
          </p:nvPr>
        </p:nvSpPr>
        <p:spPr/>
        <p:txBody>
          <a:bodyPr/>
          <a:lstStyle/>
          <a:p>
            <a:fld id="{AF7164F1-1062-443C-97D3-4F5A29000A84}" type="datetimeFigureOut">
              <a:rPr lang="en-US" smtClean="0"/>
              <a:t>9/4/2026</a:t>
            </a:fld>
            <a:endParaRPr lang="en-US"/>
          </a:p>
        </p:txBody>
      </p:sp>
      <p:sp>
        <p:nvSpPr>
          <p:cNvPr id="6" name="Footer Placeholder 5">
            <a:extLst>
              <a:ext uri="{FF2B5EF4-FFF2-40B4-BE49-F238E27FC236}">
                <a16:creationId xmlns:a16="http://schemas.microsoft.com/office/drawing/2014/main" id="{7949BFE7-FAF7-90BC-67B4-D00B2C0FA9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B60D91-0DA9-775B-9801-8D191C35E98C}"/>
              </a:ext>
            </a:extLst>
          </p:cNvPr>
          <p:cNvSpPr>
            <a:spLocks noGrp="1"/>
          </p:cNvSpPr>
          <p:nvPr>
            <p:ph type="sldNum" sz="quarter" idx="12"/>
          </p:nvPr>
        </p:nvSpPr>
        <p:spPr/>
        <p:txBody>
          <a:bodyPr/>
          <a:lstStyle/>
          <a:p>
            <a:fld id="{09A627BA-4BD2-4CA8-928A-192B71487ACC}" type="slidenum">
              <a:rPr lang="en-US" smtClean="0"/>
              <a:t>‹#›</a:t>
            </a:fld>
            <a:endParaRPr lang="en-US"/>
          </a:p>
        </p:txBody>
      </p:sp>
    </p:spTree>
    <p:extLst>
      <p:ext uri="{BB962C8B-B14F-4D97-AF65-F5344CB8AC3E}">
        <p14:creationId xmlns:p14="http://schemas.microsoft.com/office/powerpoint/2010/main" val="1733765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0541F-27AA-EF6B-3D18-4635363E9C1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0B95A33-E680-850E-D46A-A1E24824F3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6A3CE3-DC02-053D-1E65-542C26D6EF9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92D305F-C0DA-E6F0-7470-77F93556B8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266C273-B420-E9C4-9229-A1EF0E3141F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CA12DDB-A5F6-0FEC-A99C-CA8B0288B886}"/>
              </a:ext>
            </a:extLst>
          </p:cNvPr>
          <p:cNvSpPr>
            <a:spLocks noGrp="1"/>
          </p:cNvSpPr>
          <p:nvPr>
            <p:ph type="dt" sz="half" idx="10"/>
          </p:nvPr>
        </p:nvSpPr>
        <p:spPr/>
        <p:txBody>
          <a:bodyPr/>
          <a:lstStyle/>
          <a:p>
            <a:fld id="{AF7164F1-1062-443C-97D3-4F5A29000A84}" type="datetimeFigureOut">
              <a:rPr lang="en-US" smtClean="0"/>
              <a:t>9/4/2026</a:t>
            </a:fld>
            <a:endParaRPr lang="en-US"/>
          </a:p>
        </p:txBody>
      </p:sp>
      <p:sp>
        <p:nvSpPr>
          <p:cNvPr id="8" name="Footer Placeholder 7">
            <a:extLst>
              <a:ext uri="{FF2B5EF4-FFF2-40B4-BE49-F238E27FC236}">
                <a16:creationId xmlns:a16="http://schemas.microsoft.com/office/drawing/2014/main" id="{955A4AF0-367C-217F-76AA-FE92406D395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5E2E401-FFB7-BD07-691A-0639FFA29D85}"/>
              </a:ext>
            </a:extLst>
          </p:cNvPr>
          <p:cNvSpPr>
            <a:spLocks noGrp="1"/>
          </p:cNvSpPr>
          <p:nvPr>
            <p:ph type="sldNum" sz="quarter" idx="12"/>
          </p:nvPr>
        </p:nvSpPr>
        <p:spPr/>
        <p:txBody>
          <a:bodyPr/>
          <a:lstStyle/>
          <a:p>
            <a:fld id="{09A627BA-4BD2-4CA8-928A-192B71487ACC}" type="slidenum">
              <a:rPr lang="en-US" smtClean="0"/>
              <a:t>‹#›</a:t>
            </a:fld>
            <a:endParaRPr lang="en-US"/>
          </a:p>
        </p:txBody>
      </p:sp>
    </p:spTree>
    <p:extLst>
      <p:ext uri="{BB962C8B-B14F-4D97-AF65-F5344CB8AC3E}">
        <p14:creationId xmlns:p14="http://schemas.microsoft.com/office/powerpoint/2010/main" val="2976012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D9C7B-3C5F-659D-E7DE-FBE60DFA53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6C6362B-FC30-4194-DB61-B68229BE4CB2}"/>
              </a:ext>
            </a:extLst>
          </p:cNvPr>
          <p:cNvSpPr>
            <a:spLocks noGrp="1"/>
          </p:cNvSpPr>
          <p:nvPr>
            <p:ph type="dt" sz="half" idx="10"/>
          </p:nvPr>
        </p:nvSpPr>
        <p:spPr/>
        <p:txBody>
          <a:bodyPr/>
          <a:lstStyle/>
          <a:p>
            <a:fld id="{AF7164F1-1062-443C-97D3-4F5A29000A84}" type="datetimeFigureOut">
              <a:rPr lang="en-US" smtClean="0"/>
              <a:t>9/4/2026</a:t>
            </a:fld>
            <a:endParaRPr lang="en-US"/>
          </a:p>
        </p:txBody>
      </p:sp>
      <p:sp>
        <p:nvSpPr>
          <p:cNvPr id="4" name="Footer Placeholder 3">
            <a:extLst>
              <a:ext uri="{FF2B5EF4-FFF2-40B4-BE49-F238E27FC236}">
                <a16:creationId xmlns:a16="http://schemas.microsoft.com/office/drawing/2014/main" id="{DD6BAE67-8633-D3B1-D6E8-215BEB8C483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1635E1E-70DA-0E77-FF99-FC562F7DB4BF}"/>
              </a:ext>
            </a:extLst>
          </p:cNvPr>
          <p:cNvSpPr>
            <a:spLocks noGrp="1"/>
          </p:cNvSpPr>
          <p:nvPr>
            <p:ph type="sldNum" sz="quarter" idx="12"/>
          </p:nvPr>
        </p:nvSpPr>
        <p:spPr/>
        <p:txBody>
          <a:bodyPr/>
          <a:lstStyle/>
          <a:p>
            <a:fld id="{09A627BA-4BD2-4CA8-928A-192B71487ACC}" type="slidenum">
              <a:rPr lang="en-US" smtClean="0"/>
              <a:t>‹#›</a:t>
            </a:fld>
            <a:endParaRPr lang="en-US"/>
          </a:p>
        </p:txBody>
      </p:sp>
    </p:spTree>
    <p:extLst>
      <p:ext uri="{BB962C8B-B14F-4D97-AF65-F5344CB8AC3E}">
        <p14:creationId xmlns:p14="http://schemas.microsoft.com/office/powerpoint/2010/main" val="32628438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C0CB43-04A6-7D8B-6FAE-070D5BAD573A}"/>
              </a:ext>
            </a:extLst>
          </p:cNvPr>
          <p:cNvSpPr>
            <a:spLocks noGrp="1"/>
          </p:cNvSpPr>
          <p:nvPr>
            <p:ph type="dt" sz="half" idx="10"/>
          </p:nvPr>
        </p:nvSpPr>
        <p:spPr/>
        <p:txBody>
          <a:bodyPr/>
          <a:lstStyle/>
          <a:p>
            <a:fld id="{AF7164F1-1062-443C-97D3-4F5A29000A84}" type="datetimeFigureOut">
              <a:rPr lang="en-US" smtClean="0"/>
              <a:t>9/4/2026</a:t>
            </a:fld>
            <a:endParaRPr lang="en-US"/>
          </a:p>
        </p:txBody>
      </p:sp>
      <p:sp>
        <p:nvSpPr>
          <p:cNvPr id="3" name="Footer Placeholder 2">
            <a:extLst>
              <a:ext uri="{FF2B5EF4-FFF2-40B4-BE49-F238E27FC236}">
                <a16:creationId xmlns:a16="http://schemas.microsoft.com/office/drawing/2014/main" id="{EAE36866-24B0-A3CF-01BF-9F3B3CFFC5C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AD3A794-D415-7A3E-3162-922F1189B9F9}"/>
              </a:ext>
            </a:extLst>
          </p:cNvPr>
          <p:cNvSpPr>
            <a:spLocks noGrp="1"/>
          </p:cNvSpPr>
          <p:nvPr>
            <p:ph type="sldNum" sz="quarter" idx="12"/>
          </p:nvPr>
        </p:nvSpPr>
        <p:spPr/>
        <p:txBody>
          <a:bodyPr/>
          <a:lstStyle/>
          <a:p>
            <a:fld id="{09A627BA-4BD2-4CA8-928A-192B71487ACC}" type="slidenum">
              <a:rPr lang="en-US" smtClean="0"/>
              <a:t>‹#›</a:t>
            </a:fld>
            <a:endParaRPr lang="en-US"/>
          </a:p>
        </p:txBody>
      </p:sp>
    </p:spTree>
    <p:extLst>
      <p:ext uri="{BB962C8B-B14F-4D97-AF65-F5344CB8AC3E}">
        <p14:creationId xmlns:p14="http://schemas.microsoft.com/office/powerpoint/2010/main" val="1893454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208FA-5A3F-ED18-55E3-73CB633429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C826B9-0385-B72E-A0B9-D17FD3F888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2E3541-EA3E-EB11-A01B-C1EBD0241F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11CF5F-5546-A6AB-9DAC-9A41281900DC}"/>
              </a:ext>
            </a:extLst>
          </p:cNvPr>
          <p:cNvSpPr>
            <a:spLocks noGrp="1"/>
          </p:cNvSpPr>
          <p:nvPr>
            <p:ph type="dt" sz="half" idx="10"/>
          </p:nvPr>
        </p:nvSpPr>
        <p:spPr/>
        <p:txBody>
          <a:bodyPr/>
          <a:lstStyle/>
          <a:p>
            <a:fld id="{AF7164F1-1062-443C-97D3-4F5A29000A84}" type="datetimeFigureOut">
              <a:rPr lang="en-US" smtClean="0"/>
              <a:t>9/4/2026</a:t>
            </a:fld>
            <a:endParaRPr lang="en-US"/>
          </a:p>
        </p:txBody>
      </p:sp>
      <p:sp>
        <p:nvSpPr>
          <p:cNvPr id="6" name="Footer Placeholder 5">
            <a:extLst>
              <a:ext uri="{FF2B5EF4-FFF2-40B4-BE49-F238E27FC236}">
                <a16:creationId xmlns:a16="http://schemas.microsoft.com/office/drawing/2014/main" id="{0E4041A0-9DDE-68B9-4737-71FF0E8612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EE9E7F-A6E6-D4EB-B03F-718236B9B688}"/>
              </a:ext>
            </a:extLst>
          </p:cNvPr>
          <p:cNvSpPr>
            <a:spLocks noGrp="1"/>
          </p:cNvSpPr>
          <p:nvPr>
            <p:ph type="sldNum" sz="quarter" idx="12"/>
          </p:nvPr>
        </p:nvSpPr>
        <p:spPr/>
        <p:txBody>
          <a:bodyPr/>
          <a:lstStyle/>
          <a:p>
            <a:fld id="{09A627BA-4BD2-4CA8-928A-192B71487ACC}" type="slidenum">
              <a:rPr lang="en-US" smtClean="0"/>
              <a:t>‹#›</a:t>
            </a:fld>
            <a:endParaRPr lang="en-US"/>
          </a:p>
        </p:txBody>
      </p:sp>
    </p:spTree>
    <p:extLst>
      <p:ext uri="{BB962C8B-B14F-4D97-AF65-F5344CB8AC3E}">
        <p14:creationId xmlns:p14="http://schemas.microsoft.com/office/powerpoint/2010/main" val="642859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B4897-AAAC-8546-775F-CE818649CD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69B918B-0EE7-FDB1-DDE6-26453CA5E1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A04812-7002-89C4-B5C6-C9050A2E17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97FF53-6515-FC5E-1BB9-1FAEFFF13EF1}"/>
              </a:ext>
            </a:extLst>
          </p:cNvPr>
          <p:cNvSpPr>
            <a:spLocks noGrp="1"/>
          </p:cNvSpPr>
          <p:nvPr>
            <p:ph type="dt" sz="half" idx="10"/>
          </p:nvPr>
        </p:nvSpPr>
        <p:spPr/>
        <p:txBody>
          <a:bodyPr/>
          <a:lstStyle/>
          <a:p>
            <a:fld id="{AF7164F1-1062-443C-97D3-4F5A29000A84}" type="datetimeFigureOut">
              <a:rPr lang="en-US" smtClean="0"/>
              <a:t>9/4/2026</a:t>
            </a:fld>
            <a:endParaRPr lang="en-US"/>
          </a:p>
        </p:txBody>
      </p:sp>
      <p:sp>
        <p:nvSpPr>
          <p:cNvPr id="6" name="Footer Placeholder 5">
            <a:extLst>
              <a:ext uri="{FF2B5EF4-FFF2-40B4-BE49-F238E27FC236}">
                <a16:creationId xmlns:a16="http://schemas.microsoft.com/office/drawing/2014/main" id="{15D4357E-3599-EDA0-7ECB-35512C6FFE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F76E81-BA3D-C9B0-0206-CB7D15B9EC1D}"/>
              </a:ext>
            </a:extLst>
          </p:cNvPr>
          <p:cNvSpPr>
            <a:spLocks noGrp="1"/>
          </p:cNvSpPr>
          <p:nvPr>
            <p:ph type="sldNum" sz="quarter" idx="12"/>
          </p:nvPr>
        </p:nvSpPr>
        <p:spPr/>
        <p:txBody>
          <a:bodyPr/>
          <a:lstStyle/>
          <a:p>
            <a:fld id="{09A627BA-4BD2-4CA8-928A-192B71487ACC}" type="slidenum">
              <a:rPr lang="en-US" smtClean="0"/>
              <a:t>‹#›</a:t>
            </a:fld>
            <a:endParaRPr lang="en-US"/>
          </a:p>
        </p:txBody>
      </p:sp>
    </p:spTree>
    <p:extLst>
      <p:ext uri="{BB962C8B-B14F-4D97-AF65-F5344CB8AC3E}">
        <p14:creationId xmlns:p14="http://schemas.microsoft.com/office/powerpoint/2010/main" val="723649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C3E6A-03F3-EB85-3808-3AB2CB2851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8A2E49F-E481-B855-BE76-72416859EB0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4C1CB3-9835-22E1-C075-388871F53076}"/>
              </a:ext>
            </a:extLst>
          </p:cNvPr>
          <p:cNvSpPr>
            <a:spLocks noGrp="1"/>
          </p:cNvSpPr>
          <p:nvPr>
            <p:ph type="dt" sz="half" idx="10"/>
          </p:nvPr>
        </p:nvSpPr>
        <p:spPr/>
        <p:txBody>
          <a:bodyPr/>
          <a:lstStyle/>
          <a:p>
            <a:fld id="{AF7164F1-1062-443C-97D3-4F5A29000A84}" type="datetimeFigureOut">
              <a:rPr lang="en-US" smtClean="0"/>
              <a:t>9/4/2026</a:t>
            </a:fld>
            <a:endParaRPr lang="en-US"/>
          </a:p>
        </p:txBody>
      </p:sp>
      <p:sp>
        <p:nvSpPr>
          <p:cNvPr id="5" name="Footer Placeholder 4">
            <a:extLst>
              <a:ext uri="{FF2B5EF4-FFF2-40B4-BE49-F238E27FC236}">
                <a16:creationId xmlns:a16="http://schemas.microsoft.com/office/drawing/2014/main" id="{24F84FB6-F444-A177-DD30-C7129AA21C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304810-ECC6-5866-CD48-9170284F81F9}"/>
              </a:ext>
            </a:extLst>
          </p:cNvPr>
          <p:cNvSpPr>
            <a:spLocks noGrp="1"/>
          </p:cNvSpPr>
          <p:nvPr>
            <p:ph type="sldNum" sz="quarter" idx="12"/>
          </p:nvPr>
        </p:nvSpPr>
        <p:spPr/>
        <p:txBody>
          <a:bodyPr/>
          <a:lstStyle/>
          <a:p>
            <a:fld id="{09A627BA-4BD2-4CA8-928A-192B71487ACC}" type="slidenum">
              <a:rPr lang="en-US" smtClean="0"/>
              <a:t>‹#›</a:t>
            </a:fld>
            <a:endParaRPr lang="en-US"/>
          </a:p>
        </p:txBody>
      </p:sp>
    </p:spTree>
    <p:extLst>
      <p:ext uri="{BB962C8B-B14F-4D97-AF65-F5344CB8AC3E}">
        <p14:creationId xmlns:p14="http://schemas.microsoft.com/office/powerpoint/2010/main" val="3987994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5ADBCD-4332-1D3B-BE6E-D0A45863EC7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5727515-B1AA-2D68-DD52-1AEFCB5BE0E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D3BB4D-30F5-462C-7D0B-1855D6A32B26}"/>
              </a:ext>
            </a:extLst>
          </p:cNvPr>
          <p:cNvSpPr>
            <a:spLocks noGrp="1"/>
          </p:cNvSpPr>
          <p:nvPr>
            <p:ph type="dt" sz="half" idx="10"/>
          </p:nvPr>
        </p:nvSpPr>
        <p:spPr/>
        <p:txBody>
          <a:bodyPr/>
          <a:lstStyle/>
          <a:p>
            <a:fld id="{AF7164F1-1062-443C-97D3-4F5A29000A84}" type="datetimeFigureOut">
              <a:rPr lang="en-US" smtClean="0"/>
              <a:t>9/4/2026</a:t>
            </a:fld>
            <a:endParaRPr lang="en-US"/>
          </a:p>
        </p:txBody>
      </p:sp>
      <p:sp>
        <p:nvSpPr>
          <p:cNvPr id="5" name="Footer Placeholder 4">
            <a:extLst>
              <a:ext uri="{FF2B5EF4-FFF2-40B4-BE49-F238E27FC236}">
                <a16:creationId xmlns:a16="http://schemas.microsoft.com/office/drawing/2014/main" id="{EC542E9E-396E-04AC-DDE1-CDC4DBD020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DE7199-95FA-F62A-4DA2-E523B5A27089}"/>
              </a:ext>
            </a:extLst>
          </p:cNvPr>
          <p:cNvSpPr>
            <a:spLocks noGrp="1"/>
          </p:cNvSpPr>
          <p:nvPr>
            <p:ph type="sldNum" sz="quarter" idx="12"/>
          </p:nvPr>
        </p:nvSpPr>
        <p:spPr/>
        <p:txBody>
          <a:bodyPr/>
          <a:lstStyle/>
          <a:p>
            <a:fld id="{09A627BA-4BD2-4CA8-928A-192B71487ACC}" type="slidenum">
              <a:rPr lang="en-US" smtClean="0"/>
              <a:t>‹#›</a:t>
            </a:fld>
            <a:endParaRPr lang="en-US"/>
          </a:p>
        </p:txBody>
      </p:sp>
    </p:spTree>
    <p:extLst>
      <p:ext uri="{BB962C8B-B14F-4D97-AF65-F5344CB8AC3E}">
        <p14:creationId xmlns:p14="http://schemas.microsoft.com/office/powerpoint/2010/main" val="625036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81EED1-67A4-84F3-4F68-B2366F28BC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CC896BA-7BF6-4D4C-770C-BFFB2D0A19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753C14-579C-EF6D-4CBD-F56A449669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F7164F1-1062-443C-97D3-4F5A29000A84}" type="datetimeFigureOut">
              <a:rPr lang="en-US" smtClean="0"/>
              <a:t>9/4/2026</a:t>
            </a:fld>
            <a:endParaRPr lang="en-US"/>
          </a:p>
        </p:txBody>
      </p:sp>
      <p:sp>
        <p:nvSpPr>
          <p:cNvPr id="5" name="Footer Placeholder 4">
            <a:extLst>
              <a:ext uri="{FF2B5EF4-FFF2-40B4-BE49-F238E27FC236}">
                <a16:creationId xmlns:a16="http://schemas.microsoft.com/office/drawing/2014/main" id="{3EE2DDE5-C82F-DB77-B3A3-275457EEB9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8A02A97-D8F4-1978-DA23-9097EDC3AF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A627BA-4BD2-4CA8-928A-192B71487ACC}" type="slidenum">
              <a:rPr lang="en-US" smtClean="0"/>
              <a:t>‹#›</a:t>
            </a:fld>
            <a:endParaRPr lang="en-US"/>
          </a:p>
        </p:txBody>
      </p:sp>
    </p:spTree>
    <p:extLst>
      <p:ext uri="{BB962C8B-B14F-4D97-AF65-F5344CB8AC3E}">
        <p14:creationId xmlns:p14="http://schemas.microsoft.com/office/powerpoint/2010/main" val="11125511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publications.iowa.gov/51448/1/iowa_2023_trauma_registry_report_final%2012.23.2024.pdf"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iacommunityhub.org/wp-content/uploads/StayIndependent-Brochure-IAcommunityHUB-compressed-1.pdf-1.pd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aMIvtq2jrDk&amp;t=6s"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6DBF50F6-DD88-4D9F-B7D3-79B9899809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916BBDC2-6929-469E-B7C4-A03E77BF94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C6E05A-9BD7-BD36-2F50-B6FDE8B0BA28}"/>
              </a:ext>
            </a:extLst>
          </p:cNvPr>
          <p:cNvSpPr>
            <a:spLocks noGrp="1"/>
          </p:cNvSpPr>
          <p:nvPr>
            <p:ph type="ctrTitle"/>
          </p:nvPr>
        </p:nvSpPr>
        <p:spPr>
          <a:xfrm>
            <a:off x="804672" y="5434228"/>
            <a:ext cx="5614982" cy="775845"/>
          </a:xfrm>
        </p:spPr>
        <p:txBody>
          <a:bodyPr anchor="ctr">
            <a:normAutofit fontScale="90000"/>
          </a:bodyPr>
          <a:lstStyle/>
          <a:p>
            <a:pPr algn="l"/>
            <a:r>
              <a:rPr lang="en-US" sz="4000"/>
              <a:t>[Enter Presenter name &amp; </a:t>
            </a:r>
            <a:br>
              <a:rPr lang="en-US" sz="4000"/>
            </a:br>
            <a:r>
              <a:rPr lang="en-US" sz="4000"/>
              <a:t>Organization]</a:t>
            </a:r>
          </a:p>
        </p:txBody>
      </p:sp>
      <p:sp>
        <p:nvSpPr>
          <p:cNvPr id="3" name="Subtitle 2">
            <a:extLst>
              <a:ext uri="{FF2B5EF4-FFF2-40B4-BE49-F238E27FC236}">
                <a16:creationId xmlns:a16="http://schemas.microsoft.com/office/drawing/2014/main" id="{A71B574F-5E21-3DDC-2382-1C14B35936C8}"/>
              </a:ext>
            </a:extLst>
          </p:cNvPr>
          <p:cNvSpPr>
            <a:spLocks noGrp="1"/>
          </p:cNvSpPr>
          <p:nvPr>
            <p:ph type="subTitle" idx="1"/>
          </p:nvPr>
        </p:nvSpPr>
        <p:spPr>
          <a:xfrm>
            <a:off x="818049" y="4030333"/>
            <a:ext cx="9163757" cy="450447"/>
          </a:xfrm>
        </p:spPr>
        <p:txBody>
          <a:bodyPr anchor="ctr">
            <a:noAutofit/>
          </a:bodyPr>
          <a:lstStyle/>
          <a:p>
            <a:pPr algn="l"/>
            <a:r>
              <a:rPr lang="en-US" sz="6000"/>
              <a:t>Why Falls Matter</a:t>
            </a:r>
          </a:p>
        </p:txBody>
      </p:sp>
      <p:grpSp>
        <p:nvGrpSpPr>
          <p:cNvPr id="33" name="Group 32">
            <a:extLst>
              <a:ext uri="{FF2B5EF4-FFF2-40B4-BE49-F238E27FC236}">
                <a16:creationId xmlns:a16="http://schemas.microsoft.com/office/drawing/2014/main" id="{C344E6B5-C9F5-4338-9E33-003B1237310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flipH="1">
            <a:off x="-176402" y="170309"/>
            <a:ext cx="2514948" cy="2174333"/>
            <a:chOff x="-305" y="-4155"/>
            <a:chExt cx="2514948" cy="2174333"/>
          </a:xfrm>
        </p:grpSpPr>
        <p:sp>
          <p:nvSpPr>
            <p:cNvPr id="34" name="Freeform: Shape 33">
              <a:extLst>
                <a:ext uri="{FF2B5EF4-FFF2-40B4-BE49-F238E27FC236}">
                  <a16:creationId xmlns:a16="http://schemas.microsoft.com/office/drawing/2014/main" id="{C90B0F8D-9E81-4DE8-95D5-1A26E9390D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830BA43A-83E9-4C67-92A6-F247FB3700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92F3A0CC-EBFE-405D-B0C0-27DE361ED5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7" name="Freeform: Shape 36">
              <a:extLst>
                <a:ext uri="{FF2B5EF4-FFF2-40B4-BE49-F238E27FC236}">
                  <a16:creationId xmlns:a16="http://schemas.microsoft.com/office/drawing/2014/main" id="{DF2E853E-B55A-4FFD-B90E-6FB4F31BD5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ncoa national council on aging - falls free iowa falls prevention coalition">
            <a:extLst>
              <a:ext uri="{FF2B5EF4-FFF2-40B4-BE49-F238E27FC236}">
                <a16:creationId xmlns:a16="http://schemas.microsoft.com/office/drawing/2014/main" id="{19FA473E-D5D7-2700-0682-44E3F9859607}"/>
              </a:ext>
            </a:extLst>
          </p:cNvPr>
          <p:cNvPicPr>
            <a:picLocks noChangeAspect="1"/>
          </p:cNvPicPr>
          <p:nvPr/>
        </p:nvPicPr>
        <p:blipFill>
          <a:blip r:embed="rId3"/>
          <a:stretch>
            <a:fillRect/>
          </a:stretch>
        </p:blipFill>
        <p:spPr>
          <a:xfrm>
            <a:off x="2168238" y="1510783"/>
            <a:ext cx="8188300" cy="1699073"/>
          </a:xfrm>
          <a:prstGeom prst="rect">
            <a:avLst/>
          </a:prstGeom>
        </p:spPr>
      </p:pic>
      <p:grpSp>
        <p:nvGrpSpPr>
          <p:cNvPr id="39" name="Group 38">
            <a:extLst>
              <a:ext uri="{FF2B5EF4-FFF2-40B4-BE49-F238E27FC236}">
                <a16:creationId xmlns:a16="http://schemas.microsoft.com/office/drawing/2014/main" id="{FDFEDBF7-8E2C-46B8-9095-AE1D77E217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130554" y="4560733"/>
            <a:ext cx="3061445" cy="2297266"/>
            <a:chOff x="-305" y="-1"/>
            <a:chExt cx="3832880" cy="2876136"/>
          </a:xfrm>
        </p:grpSpPr>
        <p:sp>
          <p:nvSpPr>
            <p:cNvPr id="40" name="Freeform: Shape 39">
              <a:extLst>
                <a:ext uri="{FF2B5EF4-FFF2-40B4-BE49-F238E27FC236}">
                  <a16:creationId xmlns:a16="http://schemas.microsoft.com/office/drawing/2014/main" id="{60202872-FBB0-4F11-BC49-9FB400B212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0DEB2F40-D411-4D44-9638-AE0342C7F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507F7D91-A991-4196-AF73-327E04B562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42">
              <a:extLst>
                <a:ext uri="{FF2B5EF4-FFF2-40B4-BE49-F238E27FC236}">
                  <a16:creationId xmlns:a16="http://schemas.microsoft.com/office/drawing/2014/main" id="{178739A9-E67C-40E5-9468-0A68AEC54E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extBox 3">
            <a:extLst>
              <a:ext uri="{FF2B5EF4-FFF2-40B4-BE49-F238E27FC236}">
                <a16:creationId xmlns:a16="http://schemas.microsoft.com/office/drawing/2014/main" id="{CAAA1EFB-41CE-7E21-C461-A1747B9C0910}"/>
              </a:ext>
            </a:extLst>
          </p:cNvPr>
          <p:cNvSpPr txBox="1"/>
          <p:nvPr/>
        </p:nvSpPr>
        <p:spPr>
          <a:xfrm>
            <a:off x="10162096" y="6016823"/>
            <a:ext cx="1772239" cy="646331"/>
          </a:xfrm>
          <a:prstGeom prst="rect">
            <a:avLst/>
          </a:prstGeom>
          <a:noFill/>
        </p:spPr>
        <p:txBody>
          <a:bodyPr wrap="square" rtlCol="0">
            <a:spAutoFit/>
          </a:bodyPr>
          <a:lstStyle/>
          <a:p>
            <a:r>
              <a:rPr lang="en-US"/>
              <a:t>{enter Date of presentation]</a:t>
            </a:r>
          </a:p>
        </p:txBody>
      </p:sp>
    </p:spTree>
    <p:extLst>
      <p:ext uri="{BB962C8B-B14F-4D97-AF65-F5344CB8AC3E}">
        <p14:creationId xmlns:p14="http://schemas.microsoft.com/office/powerpoint/2010/main" val="4187760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5D0F2C6E-6A89-84D1-6B62-B766764A3AD6}"/>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a:t>Leading Causes of Injury</a:t>
            </a:r>
          </a:p>
        </p:txBody>
      </p:sp>
      <p:pic>
        <p:nvPicPr>
          <p:cNvPr id="7" name="Picture 6" descr="A three-panel bar chart titled “Leading Causes of Injury.” Each panel shows proportions of total injury events for the years 2021, 2022, and 2023. In all three years, same-level falls (orange) are the highest cause of injury, increasing from 31.7% in 2021 to 34.7% in 2022 and 35.7% in 2023. Other fall types (peach) remain the second highest, around 26–27% each year. Motor vehicle/transport injuries (yellow) decrease slightly across the years, from 22.3% to 20.9% to 21.7%. “Other” injuries (light green) account for around 11% each year. “Struck by/against” (blue) ranges from 5.6% to 4.9% to 5.2%. Firearm injuries (yellow-green) remain low at around 1–2%. Poisonings are masked due to small counts. A legend at the bottom identifies all color‑coded causes of injury, with data sourced from the Iowa Trauma Registry.">
            <a:extLst>
              <a:ext uri="{FF2B5EF4-FFF2-40B4-BE49-F238E27FC236}">
                <a16:creationId xmlns:a16="http://schemas.microsoft.com/office/drawing/2014/main" id="{FA294BBE-C770-C43A-B539-A8AF0E604848}"/>
              </a:ext>
            </a:extLst>
          </p:cNvPr>
          <p:cNvPicPr>
            <a:picLocks noChangeAspect="1"/>
          </p:cNvPicPr>
          <p:nvPr/>
        </p:nvPicPr>
        <p:blipFill>
          <a:blip r:embed="rId3"/>
          <a:stretch>
            <a:fillRect/>
          </a:stretch>
        </p:blipFill>
        <p:spPr>
          <a:xfrm>
            <a:off x="203200" y="162951"/>
            <a:ext cx="10210800" cy="6509383"/>
          </a:xfrm>
          <a:prstGeom prst="rect">
            <a:avLst/>
          </a:prstGeom>
        </p:spPr>
      </p:pic>
      <p:sp>
        <p:nvSpPr>
          <p:cNvPr id="9" name="TextBox 8">
            <a:extLst>
              <a:ext uri="{FF2B5EF4-FFF2-40B4-BE49-F238E27FC236}">
                <a16:creationId xmlns:a16="http://schemas.microsoft.com/office/drawing/2014/main" id="{64FBC9C4-AB9D-E10F-EDD6-85074864188F}"/>
              </a:ext>
            </a:extLst>
          </p:cNvPr>
          <p:cNvSpPr txBox="1"/>
          <p:nvPr/>
        </p:nvSpPr>
        <p:spPr>
          <a:xfrm>
            <a:off x="8266641" y="6303002"/>
            <a:ext cx="3722159" cy="369332"/>
          </a:xfrm>
          <a:prstGeom prst="rect">
            <a:avLst/>
          </a:prstGeom>
          <a:noFill/>
        </p:spPr>
        <p:txBody>
          <a:bodyPr wrap="square">
            <a:spAutoFit/>
          </a:bodyPr>
          <a:lstStyle/>
          <a:p>
            <a:r>
              <a:rPr lang="en-US" b="1" dirty="0">
                <a:hlinkClick r:id="rId4"/>
              </a:rPr>
              <a:t>2023 Iowa Trauma Registry Report</a:t>
            </a:r>
            <a:endParaRPr lang="en-US" b="1" dirty="0"/>
          </a:p>
        </p:txBody>
      </p:sp>
    </p:spTree>
    <p:extLst>
      <p:ext uri="{BB962C8B-B14F-4D97-AF65-F5344CB8AC3E}">
        <p14:creationId xmlns:p14="http://schemas.microsoft.com/office/powerpoint/2010/main" val="2199039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68773F-71D2-D069-AA09-849B2AF41511}"/>
              </a:ext>
            </a:extLst>
          </p:cNvPr>
          <p:cNvSpPr>
            <a:spLocks noGrp="1"/>
          </p:cNvSpPr>
          <p:nvPr>
            <p:ph type="title"/>
          </p:nvPr>
        </p:nvSpPr>
        <p:spPr>
          <a:xfrm>
            <a:off x="686834" y="1153572"/>
            <a:ext cx="3200400" cy="4461163"/>
          </a:xfrm>
        </p:spPr>
        <p:txBody>
          <a:bodyPr>
            <a:normAutofit/>
          </a:bodyPr>
          <a:lstStyle/>
          <a:p>
            <a:r>
              <a:rPr lang="en-US">
                <a:solidFill>
                  <a:srgbClr val="FFFFFF"/>
                </a:solidFill>
              </a:rPr>
              <a:t>One Fall Can Lead to Another</a:t>
            </a:r>
          </a:p>
        </p:txBody>
      </p:sp>
      <p:sp>
        <p:nvSpPr>
          <p:cNvPr id="30" name="Arc 2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Content Placeholder 2">
            <a:extLst>
              <a:ext uri="{FF2B5EF4-FFF2-40B4-BE49-F238E27FC236}">
                <a16:creationId xmlns:a16="http://schemas.microsoft.com/office/drawing/2014/main" id="{DDCF19BC-5F0C-A293-A56F-B447E449E785}"/>
              </a:ext>
            </a:extLst>
          </p:cNvPr>
          <p:cNvSpPr>
            <a:spLocks noGrp="1"/>
          </p:cNvSpPr>
          <p:nvPr>
            <p:ph idx="1"/>
          </p:nvPr>
        </p:nvSpPr>
        <p:spPr>
          <a:xfrm>
            <a:off x="4447308" y="591344"/>
            <a:ext cx="6906491" cy="5585619"/>
          </a:xfrm>
        </p:spPr>
        <p:txBody>
          <a:bodyPr anchor="ctr">
            <a:normAutofit/>
          </a:bodyPr>
          <a:lstStyle/>
          <a:p>
            <a:r>
              <a:rPr lang="en-US" sz="2600"/>
              <a:t>Across all types of hospitals, </a:t>
            </a:r>
            <a:r>
              <a:rPr lang="en-US" sz="2600" b="1"/>
              <a:t>more people are injured from falls </a:t>
            </a:r>
            <a:r>
              <a:rPr lang="en-US" sz="2600"/>
              <a:t>than from car crashes or any other causes.</a:t>
            </a:r>
          </a:p>
          <a:p>
            <a:r>
              <a:rPr lang="en-US" sz="2600"/>
              <a:t>What we’re seeing in Iowa is that it’s not just about falling once. We are seeing </a:t>
            </a:r>
            <a:r>
              <a:rPr lang="en-US" sz="2600" b="1"/>
              <a:t>big increases in repeat injuries</a:t>
            </a:r>
            <a:r>
              <a:rPr lang="en-US" sz="2600"/>
              <a:t>.</a:t>
            </a:r>
          </a:p>
          <a:p>
            <a:r>
              <a:rPr lang="en-US" sz="2600"/>
              <a:t>A reason for that is falls. One fall can make it more likely that another one happens. And in some cases, people are getting injured multiple times in a single year.</a:t>
            </a:r>
          </a:p>
          <a:p>
            <a:r>
              <a:rPr lang="en-US" sz="2600"/>
              <a:t>Falls prevention is important because it isn’t just about preventing that first fall; it’s about </a:t>
            </a:r>
            <a:r>
              <a:rPr lang="en-US" sz="2600" b="1"/>
              <a:t>breaking the cycle</a:t>
            </a:r>
            <a:r>
              <a:rPr lang="en-US" sz="2600"/>
              <a:t> so one fall doesn’t turn into two, three, or more. </a:t>
            </a:r>
          </a:p>
        </p:txBody>
      </p:sp>
    </p:spTree>
    <p:extLst>
      <p:ext uri="{BB962C8B-B14F-4D97-AF65-F5344CB8AC3E}">
        <p14:creationId xmlns:p14="http://schemas.microsoft.com/office/powerpoint/2010/main" val="3949478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8FBAA7-63EC-B5A8-3498-011E7B3F5EDC}"/>
              </a:ext>
            </a:extLst>
          </p:cNvPr>
          <p:cNvSpPr>
            <a:spLocks noGrp="1"/>
          </p:cNvSpPr>
          <p:nvPr>
            <p:ph type="title"/>
          </p:nvPr>
        </p:nvSpPr>
        <p:spPr>
          <a:xfrm>
            <a:off x="841248" y="548640"/>
            <a:ext cx="3600860" cy="5431536"/>
          </a:xfrm>
        </p:spPr>
        <p:txBody>
          <a:bodyPr>
            <a:normAutofit/>
          </a:bodyPr>
          <a:lstStyle/>
          <a:p>
            <a:r>
              <a:rPr lang="en-US" sz="5400"/>
              <a:t>The Good News!</a:t>
            </a:r>
          </a:p>
        </p:txBody>
      </p:sp>
      <p:sp>
        <p:nvSpPr>
          <p:cNvPr id="37"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Content Placeholder 5">
            <a:extLst>
              <a:ext uri="{FF2B5EF4-FFF2-40B4-BE49-F238E27FC236}">
                <a16:creationId xmlns:a16="http://schemas.microsoft.com/office/drawing/2014/main" id="{6DAA7D04-EC4F-1A92-03AF-6905A0775BDC}"/>
              </a:ext>
            </a:extLst>
          </p:cNvPr>
          <p:cNvSpPr>
            <a:spLocks noGrp="1"/>
          </p:cNvSpPr>
          <p:nvPr>
            <p:ph idx="1"/>
          </p:nvPr>
        </p:nvSpPr>
        <p:spPr>
          <a:xfrm>
            <a:off x="5126418" y="552091"/>
            <a:ext cx="6224335" cy="5431536"/>
          </a:xfrm>
        </p:spPr>
        <p:txBody>
          <a:bodyPr anchor="ctr">
            <a:normAutofit/>
          </a:bodyPr>
          <a:lstStyle/>
          <a:p>
            <a:r>
              <a:rPr lang="en-US" sz="3200"/>
              <a:t>Falls Are Not Inevitable</a:t>
            </a:r>
          </a:p>
          <a:p>
            <a:r>
              <a:rPr lang="en-US" sz="3200"/>
              <a:t>Many falls can be prevented</a:t>
            </a:r>
          </a:p>
          <a:p>
            <a:r>
              <a:rPr lang="en-US" sz="3200"/>
              <a:t>Small changes can make a big difference</a:t>
            </a:r>
          </a:p>
          <a:p>
            <a:r>
              <a:rPr lang="en-US" sz="3200"/>
              <a:t>It’s not just about avoiding a first fall, it’s about staying independent and safe</a:t>
            </a:r>
          </a:p>
          <a:p>
            <a:r>
              <a:rPr lang="en-US" sz="3200"/>
              <a:t>There are steps you can take today to reduce your risk.</a:t>
            </a:r>
          </a:p>
        </p:txBody>
      </p:sp>
    </p:spTree>
    <p:extLst>
      <p:ext uri="{BB962C8B-B14F-4D97-AF65-F5344CB8AC3E}">
        <p14:creationId xmlns:p14="http://schemas.microsoft.com/office/powerpoint/2010/main" val="2564632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CCE70-D2D9-78C1-3601-EEA1800121EB}"/>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a:t>Stay Independent Fall Risk Self Assessment</a:t>
            </a:r>
          </a:p>
        </p:txBody>
      </p:sp>
      <p:pic>
        <p:nvPicPr>
          <p:cNvPr id="5" name="Content Placeholder 4" descr="Stay Independent Self Assessment questions">
            <a:extLst>
              <a:ext uri="{FF2B5EF4-FFF2-40B4-BE49-F238E27FC236}">
                <a16:creationId xmlns:a16="http://schemas.microsoft.com/office/drawing/2014/main" id="{88C3CCC4-1AEA-1DB8-FC2D-984BC411F4BE}"/>
              </a:ext>
            </a:extLst>
          </p:cNvPr>
          <p:cNvPicPr>
            <a:picLocks noGrp="1" noChangeAspect="1"/>
          </p:cNvPicPr>
          <p:nvPr>
            <p:ph idx="1"/>
          </p:nvPr>
        </p:nvPicPr>
        <p:blipFill>
          <a:blip r:embed="rId3"/>
          <a:stretch>
            <a:fillRect/>
          </a:stretch>
        </p:blipFill>
        <p:spPr>
          <a:xfrm>
            <a:off x="371790" y="98774"/>
            <a:ext cx="9123903" cy="6660451"/>
          </a:xfrm>
          <a:prstGeom prst="rect">
            <a:avLst/>
          </a:prstGeom>
        </p:spPr>
      </p:pic>
      <p:sp>
        <p:nvSpPr>
          <p:cNvPr id="6" name="TextBox 5">
            <a:extLst>
              <a:ext uri="{FF2B5EF4-FFF2-40B4-BE49-F238E27FC236}">
                <a16:creationId xmlns:a16="http://schemas.microsoft.com/office/drawing/2014/main" id="{5836A6F6-8650-87FC-D4DC-524D786BEAEE}"/>
              </a:ext>
            </a:extLst>
          </p:cNvPr>
          <p:cNvSpPr txBox="1"/>
          <p:nvPr/>
        </p:nvSpPr>
        <p:spPr>
          <a:xfrm>
            <a:off x="9716756" y="1859338"/>
            <a:ext cx="2103454" cy="3139321"/>
          </a:xfrm>
          <a:prstGeom prst="rect">
            <a:avLst/>
          </a:prstGeom>
          <a:noFill/>
        </p:spPr>
        <p:txBody>
          <a:bodyPr wrap="square" rtlCol="0">
            <a:spAutoFit/>
          </a:bodyPr>
          <a:lstStyle/>
          <a:p>
            <a:r>
              <a:rPr lang="en-US"/>
              <a:t>Our </a:t>
            </a:r>
            <a:r>
              <a:rPr lang="en-US" b="1">
                <a:hlinkClick r:id="rId4"/>
              </a:rPr>
              <a:t>Stay Independent Brochure </a:t>
            </a:r>
            <a:r>
              <a:rPr lang="en-US"/>
              <a:t>contains this questionnaire and other falls prevention info.</a:t>
            </a:r>
          </a:p>
          <a:p>
            <a:endParaRPr lang="en-US" b="1"/>
          </a:p>
          <a:p>
            <a:r>
              <a:rPr lang="en-US" b="1"/>
              <a:t>Show your score to your doctor for a fall risk screening.</a:t>
            </a:r>
          </a:p>
        </p:txBody>
      </p:sp>
    </p:spTree>
    <p:extLst>
      <p:ext uri="{BB962C8B-B14F-4D97-AF65-F5344CB8AC3E}">
        <p14:creationId xmlns:p14="http://schemas.microsoft.com/office/powerpoint/2010/main" val="14016105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87814B-A2D2-8A7B-C31F-A8E66C30928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201084-CEAE-F454-300E-C87C3FBCC668}"/>
              </a:ext>
            </a:extLst>
          </p:cNvPr>
          <p:cNvSpPr>
            <a:spLocks noGrp="1"/>
          </p:cNvSpPr>
          <p:nvPr>
            <p:ph type="title"/>
          </p:nvPr>
        </p:nvSpPr>
        <p:spPr>
          <a:xfrm>
            <a:off x="572493" y="238539"/>
            <a:ext cx="11018520" cy="1434415"/>
          </a:xfrm>
        </p:spPr>
        <p:txBody>
          <a:bodyPr anchor="b">
            <a:normAutofit/>
          </a:bodyPr>
          <a:lstStyle/>
          <a:p>
            <a:r>
              <a:rPr lang="en-US" sz="5400"/>
              <a:t>Move Your Body, Reduce Your Risk</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956C44D-79DB-CA4E-1E7B-CB2B339D53F5}"/>
              </a:ext>
            </a:extLst>
          </p:cNvPr>
          <p:cNvSpPr>
            <a:spLocks noGrp="1"/>
          </p:cNvSpPr>
          <p:nvPr>
            <p:ph idx="1"/>
          </p:nvPr>
        </p:nvSpPr>
        <p:spPr>
          <a:xfrm>
            <a:off x="572493" y="2071316"/>
            <a:ext cx="6713552" cy="4119172"/>
          </a:xfrm>
        </p:spPr>
        <p:txBody>
          <a:bodyPr anchor="t">
            <a:normAutofit lnSpcReduction="10000"/>
          </a:bodyPr>
          <a:lstStyle/>
          <a:p>
            <a:r>
              <a:rPr lang="en-US" sz="2400"/>
              <a:t>Less movement = weaker muscles and poorer balance</a:t>
            </a:r>
            <a:endParaRPr lang="en-US" sz="2200"/>
          </a:p>
          <a:p>
            <a:r>
              <a:rPr lang="en-US" sz="2200"/>
              <a:t>Exercise improves strength, balance, and coordination</a:t>
            </a:r>
          </a:p>
          <a:p>
            <a:r>
              <a:rPr lang="en-US" sz="2200"/>
              <a:t>Even light activity can help reduce fall risk</a:t>
            </a:r>
          </a:p>
          <a:p>
            <a:r>
              <a:rPr lang="en-US" sz="2200"/>
              <a:t>Falls prevention programs are classes or coaching programs that help people stay strong, steady, and safe so they can avoid falls.</a:t>
            </a:r>
          </a:p>
          <a:p>
            <a:r>
              <a:rPr lang="en-US" sz="2200"/>
              <a:t>These programs are proven to reduce falls by helping people build strength, balance, and confidence</a:t>
            </a:r>
          </a:p>
          <a:p>
            <a:r>
              <a:rPr lang="en-US" sz="2200"/>
              <a:t>Most of these programs combine exercise with education</a:t>
            </a:r>
          </a:p>
        </p:txBody>
      </p:sp>
      <p:pic>
        <p:nvPicPr>
          <p:cNvPr id="5" name="Picture 4">
            <a:extLst>
              <a:ext uri="{FF2B5EF4-FFF2-40B4-BE49-F238E27FC236}">
                <a16:creationId xmlns:a16="http://schemas.microsoft.com/office/drawing/2014/main" id="{814ED022-BB82-4DDD-AAFD-A5C4973E1102}"/>
              </a:ext>
              <a:ext uri="{C183D7F6-B498-43B3-948B-1728B52AA6E4}">
                <adec:decorative xmlns:adec="http://schemas.microsoft.com/office/drawing/2017/decorative" val="1"/>
              </a:ext>
            </a:extLst>
          </p:cNvPr>
          <p:cNvPicPr>
            <a:picLocks noChangeAspect="1"/>
          </p:cNvPicPr>
          <p:nvPr/>
        </p:nvPicPr>
        <p:blipFill>
          <a:blip r:embed="rId3"/>
          <a:srcRect l="30051" r="7897"/>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2213671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AF9AC6-2113-68D6-31B7-7421AE54957E}"/>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HUB Program Library</a:t>
            </a:r>
          </a:p>
        </p:txBody>
      </p:sp>
      <p:pic>
        <p:nvPicPr>
          <p:cNvPr id="5" name="Content Placeholder 4">
            <a:extLst>
              <a:ext uri="{FF2B5EF4-FFF2-40B4-BE49-F238E27FC236}">
                <a16:creationId xmlns:a16="http://schemas.microsoft.com/office/drawing/2014/main" id="{CA7AC736-909D-5094-3E11-3787B209F33D}"/>
              </a:ext>
            </a:extLst>
          </p:cNvPr>
          <p:cNvPicPr>
            <a:picLocks noGrp="1" noChangeAspect="1"/>
          </p:cNvPicPr>
          <p:nvPr>
            <p:ph idx="1"/>
          </p:nvPr>
        </p:nvPicPr>
        <p:blipFill>
          <a:blip r:embed="rId3"/>
          <a:stretch>
            <a:fillRect/>
          </a:stretch>
        </p:blipFill>
        <p:spPr>
          <a:xfrm>
            <a:off x="4686300" y="120538"/>
            <a:ext cx="7099299" cy="6744336"/>
          </a:xfrm>
          <a:prstGeom prst="rect">
            <a:avLst/>
          </a:prstGeom>
        </p:spPr>
      </p:pic>
    </p:spTree>
    <p:extLst>
      <p:ext uri="{BB962C8B-B14F-4D97-AF65-F5344CB8AC3E}">
        <p14:creationId xmlns:p14="http://schemas.microsoft.com/office/powerpoint/2010/main" val="220317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E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a:extLst>
              <a:ext uri="{FF2B5EF4-FFF2-40B4-BE49-F238E27FC236}">
                <a16:creationId xmlns:a16="http://schemas.microsoft.com/office/drawing/2014/main" id="{72702F15-FD4D-9DB6-9DC0-E8559C30708F}"/>
              </a:ext>
            </a:extLst>
          </p:cNvPr>
          <p:cNvPicPr>
            <a:picLocks noGrp="1" noChangeAspect="1"/>
          </p:cNvPicPr>
          <p:nvPr>
            <p:ph sz="half" idx="1"/>
          </p:nvPr>
        </p:nvPicPr>
        <p:blipFill>
          <a:blip r:embed="rId3"/>
          <a:srcRect t="6059"/>
          <a:stretch>
            <a:fillRect/>
          </a:stretch>
        </p:blipFill>
        <p:spPr>
          <a:xfrm>
            <a:off x="6421035" y="643467"/>
            <a:ext cx="5129784" cy="5571066"/>
          </a:xfrm>
          <a:prstGeom prst="rect">
            <a:avLst/>
          </a:prstGeom>
        </p:spPr>
      </p:pic>
      <p:sp>
        <p:nvSpPr>
          <p:cNvPr id="23" name="Rectangle 22">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9">
            <a:extLst>
              <a:ext uri="{FF2B5EF4-FFF2-40B4-BE49-F238E27FC236}">
                <a16:creationId xmlns:a16="http://schemas.microsoft.com/office/drawing/2014/main" id="{ADEFB040-87DB-0E21-28E2-AA4A04D45A71}"/>
              </a:ext>
            </a:extLst>
          </p:cNvPr>
          <p:cNvPicPr>
            <a:picLocks noGrp="1" noChangeAspect="1"/>
          </p:cNvPicPr>
          <p:nvPr>
            <p:ph sz="half" idx="2"/>
          </p:nvPr>
        </p:nvPicPr>
        <p:blipFill>
          <a:blip r:embed="rId4"/>
          <a:srcRect t="5262" r="-2" b="2152"/>
          <a:stretch>
            <a:fillRect/>
          </a:stretch>
        </p:blipFill>
        <p:spPr>
          <a:xfrm>
            <a:off x="641180" y="643467"/>
            <a:ext cx="5129784" cy="5571066"/>
          </a:xfrm>
          <a:prstGeom prst="rect">
            <a:avLst/>
          </a:prstGeom>
        </p:spPr>
      </p:pic>
    </p:spTree>
    <p:extLst>
      <p:ext uri="{BB962C8B-B14F-4D97-AF65-F5344CB8AC3E}">
        <p14:creationId xmlns:p14="http://schemas.microsoft.com/office/powerpoint/2010/main" val="1124687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CCA8045-58D4-A986-875C-6A5EA7790F98}"/>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7E216F-2A5A-C526-31D9-F466170E7970}"/>
              </a:ext>
            </a:extLst>
          </p:cNvPr>
          <p:cNvSpPr>
            <a:spLocks noGrp="1"/>
          </p:cNvSpPr>
          <p:nvPr>
            <p:ph type="title"/>
          </p:nvPr>
        </p:nvSpPr>
        <p:spPr>
          <a:xfrm>
            <a:off x="7906748" y="152400"/>
            <a:ext cx="4285252" cy="1899912"/>
          </a:xfrm>
        </p:spPr>
        <p:txBody>
          <a:bodyPr>
            <a:normAutofit/>
          </a:bodyPr>
          <a:lstStyle/>
          <a:p>
            <a:r>
              <a:rPr lang="en-US" sz="4000"/>
              <a:t>Check Your Medications</a:t>
            </a:r>
          </a:p>
        </p:txBody>
      </p:sp>
      <p:sp>
        <p:nvSpPr>
          <p:cNvPr id="4" name="Content Placeholder 2">
            <a:extLst>
              <a:ext uri="{FF2B5EF4-FFF2-40B4-BE49-F238E27FC236}">
                <a16:creationId xmlns:a16="http://schemas.microsoft.com/office/drawing/2014/main" id="{1A99D3F7-6E66-6753-C28D-A802C2CD90D6}"/>
              </a:ext>
            </a:extLst>
          </p:cNvPr>
          <p:cNvSpPr>
            <a:spLocks noGrp="1"/>
          </p:cNvSpPr>
          <p:nvPr>
            <p:ph idx="1"/>
          </p:nvPr>
        </p:nvSpPr>
        <p:spPr>
          <a:xfrm>
            <a:off x="7531610" y="1955800"/>
            <a:ext cx="4285252" cy="4749800"/>
          </a:xfrm>
        </p:spPr>
        <p:txBody>
          <a:bodyPr>
            <a:normAutofit/>
          </a:bodyPr>
          <a:lstStyle/>
          <a:p>
            <a:r>
              <a:rPr lang="en-US" sz="2400"/>
              <a:t>Know what you’re taking</a:t>
            </a:r>
          </a:p>
          <a:p>
            <a:r>
              <a:rPr lang="en-US" sz="2400"/>
              <a:t>Some medications can cause:</a:t>
            </a:r>
          </a:p>
          <a:p>
            <a:pPr lvl="1"/>
            <a:r>
              <a:rPr lang="en-US"/>
              <a:t>Dizziness</a:t>
            </a:r>
          </a:p>
          <a:p>
            <a:pPr lvl="1"/>
            <a:r>
              <a:rPr lang="en-US"/>
              <a:t>Drowsiness</a:t>
            </a:r>
          </a:p>
          <a:p>
            <a:pPr lvl="1"/>
            <a:r>
              <a:rPr lang="en-US"/>
              <a:t>Balance issues</a:t>
            </a:r>
          </a:p>
          <a:p>
            <a:r>
              <a:rPr lang="en-US" sz="2400"/>
              <a:t>Risk increases with multiple medications</a:t>
            </a:r>
          </a:p>
          <a:p>
            <a:r>
              <a:rPr lang="en-US" sz="2400"/>
              <a:t>Talk to your </a:t>
            </a:r>
            <a:r>
              <a:rPr lang="en-US" sz="2400" b="1"/>
              <a:t>doctor or pharmacist</a:t>
            </a:r>
          </a:p>
          <a:p>
            <a:pPr lvl="1"/>
            <a:r>
              <a:rPr lang="en-US"/>
              <a:t>Ask: “Could any of these increase my fall risk?”</a:t>
            </a:r>
          </a:p>
          <a:p>
            <a:endParaRPr lang="en-US" sz="1900"/>
          </a:p>
        </p:txBody>
      </p:sp>
      <p:pic>
        <p:nvPicPr>
          <p:cNvPr id="6" name="Picture 5">
            <a:extLst>
              <a:ext uri="{FF2B5EF4-FFF2-40B4-BE49-F238E27FC236}">
                <a16:creationId xmlns:a16="http://schemas.microsoft.com/office/drawing/2014/main" id="{85691841-5566-7CBE-5875-8DDDCC93F7D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2994" r="2994"/>
          <a:stretch/>
        </p:blipFill>
        <p:spPr>
          <a:xfrm>
            <a:off x="-2141078" y="10"/>
            <a:ext cx="9669642" cy="6857990"/>
          </a:xfrm>
          <a:prstGeom prst="rect">
            <a:avLst/>
          </a:prstGeom>
        </p:spPr>
      </p:pic>
    </p:spTree>
    <p:extLst>
      <p:ext uri="{BB962C8B-B14F-4D97-AF65-F5344CB8AC3E}">
        <p14:creationId xmlns:p14="http://schemas.microsoft.com/office/powerpoint/2010/main" val="2960751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E4826A5-F8E3-D5B4-FCAA-E6345089C49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34B3143-1AE8-6569-D7B2-4BCA929B5DF5}"/>
              </a:ext>
            </a:extLst>
          </p:cNvPr>
          <p:cNvSpPr>
            <a:spLocks noGrp="1"/>
          </p:cNvSpPr>
          <p:nvPr>
            <p:ph type="title"/>
          </p:nvPr>
        </p:nvSpPr>
        <p:spPr>
          <a:xfrm>
            <a:off x="996357" y="365496"/>
            <a:ext cx="9392421" cy="1330841"/>
          </a:xfrm>
        </p:spPr>
        <p:txBody>
          <a:bodyPr>
            <a:normAutofit/>
          </a:bodyPr>
          <a:lstStyle/>
          <a:p>
            <a:r>
              <a:rPr lang="en-US"/>
              <a:t>Make Your Home Safer</a:t>
            </a:r>
          </a:p>
        </p:txBody>
      </p:sp>
      <p:sp>
        <p:nvSpPr>
          <p:cNvPr id="3" name="Content Placeholder 2">
            <a:extLst>
              <a:ext uri="{FF2B5EF4-FFF2-40B4-BE49-F238E27FC236}">
                <a16:creationId xmlns:a16="http://schemas.microsoft.com/office/drawing/2014/main" id="{F21077A1-D5B0-224F-0CFF-05A993193C35}"/>
              </a:ext>
            </a:extLst>
          </p:cNvPr>
          <p:cNvSpPr>
            <a:spLocks noGrp="1"/>
          </p:cNvSpPr>
          <p:nvPr>
            <p:ph idx="1"/>
          </p:nvPr>
        </p:nvSpPr>
        <p:spPr>
          <a:xfrm>
            <a:off x="296560" y="2183885"/>
            <a:ext cx="6810375" cy="4552066"/>
          </a:xfrm>
        </p:spPr>
        <p:txBody>
          <a:bodyPr>
            <a:noAutofit/>
          </a:bodyPr>
          <a:lstStyle/>
          <a:p>
            <a:r>
              <a:rPr lang="en-US" sz="2400"/>
              <a:t>Most falls happen at home and small fixes can prevent big injuries.</a:t>
            </a:r>
          </a:p>
          <a:p>
            <a:pPr lvl="1"/>
            <a:r>
              <a:rPr lang="en-US"/>
              <a:t>Remove tripping hazards (rugs, clutter, cords)</a:t>
            </a:r>
          </a:p>
          <a:p>
            <a:pPr lvl="1"/>
            <a:r>
              <a:rPr lang="en-US"/>
              <a:t>Improve lighting</a:t>
            </a:r>
          </a:p>
          <a:p>
            <a:pPr lvl="1"/>
            <a:r>
              <a:rPr lang="en-US"/>
              <a:t>Install grab bars and handrails</a:t>
            </a:r>
          </a:p>
          <a:p>
            <a:pPr lvl="1"/>
            <a:r>
              <a:rPr lang="en-US"/>
              <a:t>Use non-slip mats</a:t>
            </a:r>
          </a:p>
          <a:p>
            <a:r>
              <a:rPr lang="en-US" sz="2400"/>
              <a:t>Ask your doctor about a home safety assessment if you feel your home could be safer. </a:t>
            </a:r>
          </a:p>
          <a:p>
            <a:r>
              <a:rPr lang="en-US" sz="2400"/>
              <a:t>Professionals such as occupational therapists can visit your home and help identify simple changes to reduce your risk of falling.</a:t>
            </a:r>
          </a:p>
        </p:txBody>
      </p:sp>
      <p:pic>
        <p:nvPicPr>
          <p:cNvPr id="5" name="Picture 4">
            <a:extLst>
              <a:ext uri="{FF2B5EF4-FFF2-40B4-BE49-F238E27FC236}">
                <a16:creationId xmlns:a16="http://schemas.microsoft.com/office/drawing/2014/main" id="{E0987C2E-C648-532F-1EE6-200EF422136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403495" y="2756129"/>
            <a:ext cx="4788505" cy="2130885"/>
          </a:xfrm>
          <a:prstGeom prst="rect">
            <a:avLst/>
          </a:prstGeom>
        </p:spPr>
      </p:pic>
      <p:sp>
        <p:nvSpPr>
          <p:cNvPr id="14" name="Freeform: Shape 13">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04843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000D99E-6497-2285-6D45-3438163DDAA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3814DB-415A-1E12-964A-35FD816975EE}"/>
              </a:ext>
            </a:extLst>
          </p:cNvPr>
          <p:cNvSpPr>
            <a:spLocks noGrp="1"/>
          </p:cNvSpPr>
          <p:nvPr>
            <p:ph type="title"/>
          </p:nvPr>
        </p:nvSpPr>
        <p:spPr>
          <a:xfrm>
            <a:off x="1171074" y="1396686"/>
            <a:ext cx="3240506" cy="4064628"/>
          </a:xfrm>
        </p:spPr>
        <p:txBody>
          <a:bodyPr>
            <a:normAutofit/>
          </a:bodyPr>
          <a:lstStyle/>
          <a:p>
            <a:pPr algn="ctr"/>
            <a:r>
              <a:rPr lang="en-US">
                <a:solidFill>
                  <a:srgbClr val="FFFFFF"/>
                </a:solidFill>
              </a:rPr>
              <a:t>Don’t Ignore Vision &amp; Hearing</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3B6A9C8-8838-3BF4-8E50-C86F432398E0}"/>
              </a:ext>
            </a:extLst>
          </p:cNvPr>
          <p:cNvSpPr>
            <a:spLocks noGrp="1"/>
          </p:cNvSpPr>
          <p:nvPr>
            <p:ph idx="1"/>
          </p:nvPr>
        </p:nvSpPr>
        <p:spPr>
          <a:xfrm>
            <a:off x="5370153" y="1526033"/>
            <a:ext cx="6110647" cy="4936187"/>
          </a:xfrm>
        </p:spPr>
        <p:txBody>
          <a:bodyPr>
            <a:noAutofit/>
          </a:bodyPr>
          <a:lstStyle/>
          <a:p>
            <a:pPr marL="0" indent="0">
              <a:buNone/>
            </a:pPr>
            <a:r>
              <a:rPr lang="en-US" sz="3200"/>
              <a:t>Simple solutions:</a:t>
            </a:r>
          </a:p>
          <a:p>
            <a:pPr lvl="1"/>
            <a:r>
              <a:rPr lang="en-US" sz="3200"/>
              <a:t>Annual vision and hearing checks</a:t>
            </a:r>
          </a:p>
          <a:p>
            <a:pPr lvl="1"/>
            <a:r>
              <a:rPr lang="en-US" sz="3200"/>
              <a:t>Update glasses and properly fitted hearing aids</a:t>
            </a:r>
          </a:p>
          <a:p>
            <a:pPr lvl="1"/>
            <a:r>
              <a:rPr lang="en-US" sz="3200"/>
              <a:t>Optimize home lighting, visual contrast and clear visual paths.</a:t>
            </a:r>
          </a:p>
        </p:txBody>
      </p:sp>
    </p:spTree>
    <p:extLst>
      <p:ext uri="{BB962C8B-B14F-4D97-AF65-F5344CB8AC3E}">
        <p14:creationId xmlns:p14="http://schemas.microsoft.com/office/powerpoint/2010/main" val="1601076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17E40A-3457-D8B9-59A1-0A56D27DB3B4}"/>
            </a:ext>
          </a:extLst>
        </p:cNvPr>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64173F-FDAC-E4AD-0F92-4BCB96094832}"/>
              </a:ext>
            </a:extLst>
          </p:cNvPr>
          <p:cNvSpPr>
            <a:spLocks noGrp="1"/>
          </p:cNvSpPr>
          <p:nvPr>
            <p:ph type="title"/>
          </p:nvPr>
        </p:nvSpPr>
        <p:spPr>
          <a:xfrm>
            <a:off x="572493" y="238539"/>
            <a:ext cx="11018520" cy="1434415"/>
          </a:xfrm>
        </p:spPr>
        <p:txBody>
          <a:bodyPr anchor="b">
            <a:normAutofit/>
          </a:bodyPr>
          <a:lstStyle/>
          <a:p>
            <a:r>
              <a:rPr lang="en-US" sz="5400"/>
              <a:t>Manage Your Health</a:t>
            </a:r>
          </a:p>
        </p:txBody>
      </p:sp>
      <p:sp>
        <p:nvSpPr>
          <p:cNvPr id="2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8AECD95-FB58-6C36-B0D7-CBF2DC472C23}"/>
              </a:ext>
            </a:extLst>
          </p:cNvPr>
          <p:cNvSpPr>
            <a:spLocks noGrp="1"/>
          </p:cNvSpPr>
          <p:nvPr>
            <p:ph idx="1"/>
          </p:nvPr>
        </p:nvSpPr>
        <p:spPr>
          <a:xfrm>
            <a:off x="572493" y="2071316"/>
            <a:ext cx="6713552" cy="4119172"/>
          </a:xfrm>
        </p:spPr>
        <p:txBody>
          <a:bodyPr anchor="t">
            <a:noAutofit/>
          </a:bodyPr>
          <a:lstStyle/>
          <a:p>
            <a:r>
              <a:rPr lang="en-US" sz="2000" b="1"/>
              <a:t>Chronic conditions can increase fall risk</a:t>
            </a:r>
            <a:r>
              <a:rPr lang="en-US" sz="2000"/>
              <a:t>:</a:t>
            </a:r>
          </a:p>
          <a:p>
            <a:pPr lvl="1"/>
            <a:r>
              <a:rPr lang="en-US" sz="2000"/>
              <a:t>Arthritis or chronic pain</a:t>
            </a:r>
          </a:p>
          <a:p>
            <a:pPr lvl="1"/>
            <a:r>
              <a:rPr lang="en-US" sz="2000"/>
              <a:t>Neurological conditions such as Parkinson’s Disease or Multiple Sclerosis</a:t>
            </a:r>
          </a:p>
          <a:p>
            <a:pPr lvl="1"/>
            <a:r>
              <a:rPr lang="en-US" sz="2000"/>
              <a:t>Neuropathy (numbness/tingling) from diabetes or other conditions</a:t>
            </a:r>
          </a:p>
          <a:p>
            <a:pPr lvl="1"/>
            <a:r>
              <a:rPr lang="en-US" sz="2000"/>
              <a:t>Cancer-related fatigue</a:t>
            </a:r>
          </a:p>
          <a:p>
            <a:pPr lvl="1"/>
            <a:r>
              <a:rPr lang="en-US" sz="2000"/>
              <a:t>Conditions that restrict breathing such as Chronic obstructive pulmonary disease (COPD)</a:t>
            </a:r>
          </a:p>
          <a:p>
            <a:pPr lvl="1"/>
            <a:r>
              <a:rPr lang="en-US" sz="2000"/>
              <a:t>Poor nutrition or dehydration</a:t>
            </a:r>
          </a:p>
          <a:p>
            <a:r>
              <a:rPr lang="en-US" sz="2000"/>
              <a:t>As a starting point, </a:t>
            </a:r>
            <a:r>
              <a:rPr lang="en-US" sz="2000" b="1"/>
              <a:t>a physical therapist can help </a:t>
            </a:r>
            <a:r>
              <a:rPr lang="en-US" sz="2000"/>
              <a:t>by improving strength, balance, and mobility, and by providing exercises and strategies tailored to your specific condition to help reduce your risk of falling.</a:t>
            </a:r>
          </a:p>
        </p:txBody>
      </p:sp>
      <p:pic>
        <p:nvPicPr>
          <p:cNvPr id="7" name="Picture 6">
            <a:extLst>
              <a:ext uri="{FF2B5EF4-FFF2-40B4-BE49-F238E27FC236}">
                <a16:creationId xmlns:a16="http://schemas.microsoft.com/office/drawing/2014/main" id="{C1252BCB-6578-27B8-6E9C-40706F1188A3}"/>
              </a:ext>
              <a:ext uri="{C183D7F6-B498-43B3-948B-1728B52AA6E4}">
                <adec:decorative xmlns:adec="http://schemas.microsoft.com/office/drawing/2017/decorative" val="1"/>
              </a:ext>
            </a:extLst>
          </p:cNvPr>
          <p:cNvPicPr>
            <a:picLocks noChangeAspect="1"/>
          </p:cNvPicPr>
          <p:nvPr/>
        </p:nvPicPr>
        <p:blipFill>
          <a:blip r:embed="rId3"/>
          <a:srcRect l="9792" r="5788"/>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42829356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53E4C4-6596-9A62-34E8-DBC9B97F420D}"/>
              </a:ext>
            </a:extLst>
          </p:cNvPr>
          <p:cNvSpPr>
            <a:spLocks noGrp="1"/>
          </p:cNvSpPr>
          <p:nvPr>
            <p:ph type="title"/>
          </p:nvPr>
        </p:nvSpPr>
        <p:spPr>
          <a:xfrm>
            <a:off x="838200" y="365125"/>
            <a:ext cx="10515600" cy="1325563"/>
          </a:xfrm>
        </p:spPr>
        <p:txBody>
          <a:bodyPr>
            <a:normAutofit/>
          </a:bodyPr>
          <a:lstStyle/>
          <a:p>
            <a:r>
              <a:rPr lang="en-US" sz="5400"/>
              <a:t>Other Common Causes of Falls</a:t>
            </a:r>
          </a:p>
        </p:txBody>
      </p:sp>
      <p:sp>
        <p:nvSpPr>
          <p:cNvPr id="17"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9D1F6AF-E4A8-DA9F-FC19-A3CC06F158E8}"/>
              </a:ext>
            </a:extLst>
          </p:cNvPr>
          <p:cNvSpPr>
            <a:spLocks noGrp="1"/>
          </p:cNvSpPr>
          <p:nvPr>
            <p:ph idx="1"/>
          </p:nvPr>
        </p:nvSpPr>
        <p:spPr>
          <a:xfrm>
            <a:off x="838200" y="1929384"/>
            <a:ext cx="10515600" cy="4251960"/>
          </a:xfrm>
        </p:spPr>
        <p:txBody>
          <a:bodyPr>
            <a:normAutofit/>
          </a:bodyPr>
          <a:lstStyle/>
          <a:p>
            <a:r>
              <a:rPr lang="en-US" sz="2200"/>
              <a:t>Know some of the top risk factors:</a:t>
            </a:r>
          </a:p>
          <a:p>
            <a:pPr lvl="1"/>
            <a:r>
              <a:rPr lang="en-US" sz="2200"/>
              <a:t>Unsafe footwear (slippery or loose shoes)</a:t>
            </a:r>
          </a:p>
          <a:p>
            <a:pPr lvl="1"/>
            <a:r>
              <a:rPr lang="en-US" sz="2200"/>
              <a:t>Alcohol use</a:t>
            </a:r>
          </a:p>
          <a:p>
            <a:pPr lvl="1"/>
            <a:r>
              <a:rPr lang="en-US" sz="2200"/>
              <a:t>Poor lighting</a:t>
            </a:r>
          </a:p>
          <a:p>
            <a:pPr lvl="1"/>
            <a:r>
              <a:rPr lang="en-US" sz="2200"/>
              <a:t>Uneven surfaces (stairs, sidewalks)</a:t>
            </a:r>
          </a:p>
          <a:p>
            <a:pPr lvl="1"/>
            <a:r>
              <a:rPr lang="en-US" sz="2200"/>
              <a:t>Rushing or multitasking</a:t>
            </a:r>
          </a:p>
          <a:p>
            <a:pPr lvl="1"/>
            <a:r>
              <a:rPr lang="en-US" sz="2200"/>
              <a:t>Improper use of assistive devices (canes/walkers)</a:t>
            </a:r>
          </a:p>
          <a:p>
            <a:pPr lvl="1"/>
            <a:r>
              <a:rPr lang="en-US" sz="2200"/>
              <a:t>Weather conditions (ice, rain)</a:t>
            </a:r>
          </a:p>
          <a:p>
            <a:pPr lvl="1"/>
            <a:r>
              <a:rPr lang="en-US" sz="2200"/>
              <a:t>Animals under your feet</a:t>
            </a:r>
          </a:p>
          <a:p>
            <a:r>
              <a:rPr lang="en-US" sz="2200"/>
              <a:t>Many of these risk factors are addressed in a falls prevention program.</a:t>
            </a:r>
          </a:p>
          <a:p>
            <a:endParaRPr lang="en-US" sz="2200"/>
          </a:p>
        </p:txBody>
      </p:sp>
    </p:spTree>
    <p:extLst>
      <p:ext uri="{BB962C8B-B14F-4D97-AF65-F5344CB8AC3E}">
        <p14:creationId xmlns:p14="http://schemas.microsoft.com/office/powerpoint/2010/main" val="38737584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1E020063-2385-44AC-BD67-258E1F0B9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7E014A0B-5338-4077-AFE9-A90D04D449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7DE9AB-A317-3C1D-86CF-E24A7C9C2E4B}"/>
              </a:ext>
            </a:extLst>
          </p:cNvPr>
          <p:cNvSpPr>
            <a:spLocks noGrp="1"/>
          </p:cNvSpPr>
          <p:nvPr>
            <p:ph type="title"/>
          </p:nvPr>
        </p:nvSpPr>
        <p:spPr>
          <a:xfrm>
            <a:off x="3803012" y="303928"/>
            <a:ext cx="4290647" cy="890142"/>
          </a:xfrm>
        </p:spPr>
        <p:txBody>
          <a:bodyPr anchor="b">
            <a:normAutofit/>
          </a:bodyPr>
          <a:lstStyle/>
          <a:p>
            <a:pPr algn="ctr"/>
            <a:r>
              <a:rPr lang="en-US" sz="3600">
                <a:solidFill>
                  <a:schemeClr val="tx2"/>
                </a:solidFill>
              </a:rPr>
              <a:t>Get Involved!</a:t>
            </a:r>
          </a:p>
        </p:txBody>
      </p:sp>
      <p:grpSp>
        <p:nvGrpSpPr>
          <p:cNvPr id="32" name="Group 31">
            <a:extLst>
              <a:ext uri="{FF2B5EF4-FFF2-40B4-BE49-F238E27FC236}">
                <a16:creationId xmlns:a16="http://schemas.microsoft.com/office/drawing/2014/main" id="{78127680-150F-4A90-9950-F663925781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1"/>
            <a:ext cx="3362070" cy="2522849"/>
            <a:chOff x="-305" y="-1"/>
            <a:chExt cx="3832880" cy="2876136"/>
          </a:xfrm>
        </p:grpSpPr>
        <p:sp>
          <p:nvSpPr>
            <p:cNvPr id="33" name="Freeform: Shape 32">
              <a:extLst>
                <a:ext uri="{FF2B5EF4-FFF2-40B4-BE49-F238E27FC236}">
                  <a16:creationId xmlns:a16="http://schemas.microsoft.com/office/drawing/2014/main" id="{5088F97A-8362-4967-B664-D748B846EC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30F9DEDE-4318-412A-81C5-C8C90F689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09E97DE9-7844-4707-8928-1CD88ADB72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EC58954E-44A5-4A0D-97A9-8A2BB43D6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B2BAF7FF-DF86-AE8D-0D9E-5BD46F2A7130}"/>
              </a:ext>
            </a:extLst>
          </p:cNvPr>
          <p:cNvSpPr>
            <a:spLocks noGrp="1"/>
          </p:cNvSpPr>
          <p:nvPr>
            <p:ph idx="1"/>
          </p:nvPr>
        </p:nvSpPr>
        <p:spPr>
          <a:xfrm>
            <a:off x="1481274" y="2436304"/>
            <a:ext cx="9530596" cy="3227626"/>
          </a:xfrm>
        </p:spPr>
        <p:txBody>
          <a:bodyPr anchor="ctr">
            <a:noAutofit/>
          </a:bodyPr>
          <a:lstStyle/>
          <a:p>
            <a:pPr marL="0" indent="0">
              <a:buNone/>
            </a:pPr>
            <a:r>
              <a:rPr lang="en-US" b="1"/>
              <a:t>The Iowa Falls Prevention Coalition (IFPC) </a:t>
            </a:r>
            <a:r>
              <a:rPr lang="en-US"/>
              <a:t>is a group of organizations and community partners working together to help prevent falls. They focus on raising awareness, providing education, offering support programs, and sharing helpful resources.</a:t>
            </a:r>
          </a:p>
          <a:p>
            <a:endParaRPr lang="en-US">
              <a:solidFill>
                <a:schemeClr val="tx2"/>
              </a:solidFill>
            </a:endParaRPr>
          </a:p>
          <a:p>
            <a:r>
              <a:rPr lang="en-US" b="1">
                <a:solidFill>
                  <a:schemeClr val="tx2"/>
                </a:solidFill>
              </a:rPr>
              <a:t>Vision: </a:t>
            </a:r>
            <a:r>
              <a:rPr lang="en-US">
                <a:solidFill>
                  <a:schemeClr val="tx2"/>
                </a:solidFill>
              </a:rPr>
              <a:t>All Iowans will have fewer falls and fall-related injuries, maximizing their independence and quality of life. </a:t>
            </a:r>
          </a:p>
          <a:p>
            <a:r>
              <a:rPr lang="en-US" b="1">
                <a:solidFill>
                  <a:schemeClr val="tx2"/>
                </a:solidFill>
              </a:rPr>
              <a:t>Mission: </a:t>
            </a:r>
            <a:r>
              <a:rPr lang="en-US">
                <a:solidFill>
                  <a:schemeClr val="tx2"/>
                </a:solidFill>
              </a:rPr>
              <a:t>Foster collaboration among state agencies, community organizations, healthcare systems, and others to raise awareness, deliver education, and promote fall prevention efforts. </a:t>
            </a:r>
          </a:p>
        </p:txBody>
      </p:sp>
      <p:grpSp>
        <p:nvGrpSpPr>
          <p:cNvPr id="38" name="Group 37">
            <a:extLst>
              <a:ext uri="{FF2B5EF4-FFF2-40B4-BE49-F238E27FC236}">
                <a16:creationId xmlns:a16="http://schemas.microsoft.com/office/drawing/2014/main" id="{466920E5-8640-4C24-A775-8647637094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flipH="1">
            <a:off x="10185732" y="4852038"/>
            <a:ext cx="2151670" cy="1860256"/>
            <a:chOff x="-305" y="-4155"/>
            <a:chExt cx="2514948" cy="2174333"/>
          </a:xfrm>
        </p:grpSpPr>
        <p:sp>
          <p:nvSpPr>
            <p:cNvPr id="39" name="Freeform: Shape 38">
              <a:extLst>
                <a:ext uri="{FF2B5EF4-FFF2-40B4-BE49-F238E27FC236}">
                  <a16:creationId xmlns:a16="http://schemas.microsoft.com/office/drawing/2014/main" id="{2CBA3142-5A82-43CE-87A2-EB14B17A51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AEF5A1C7-9938-4A33-A5A4-2B05353B3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262A936D-E9F6-4A68-82C2-1D1CC77722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42" name="Freeform: Shape 41">
              <a:extLst>
                <a:ext uri="{FF2B5EF4-FFF2-40B4-BE49-F238E27FC236}">
                  <a16:creationId xmlns:a16="http://schemas.microsoft.com/office/drawing/2014/main" id="{C68A9229-BBBE-4934-9700-BA72A1BB03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43315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41901-3573-4E6E-C61E-E2EA96D04787}"/>
              </a:ext>
            </a:extLst>
          </p:cNvPr>
          <p:cNvSpPr>
            <a:spLocks noGrp="1"/>
          </p:cNvSpPr>
          <p:nvPr>
            <p:ph type="title"/>
          </p:nvPr>
        </p:nvSpPr>
        <p:spPr/>
        <p:txBody>
          <a:bodyPr/>
          <a:lstStyle/>
          <a:p>
            <a:r>
              <a:rPr lang="en-US"/>
              <a:t>References </a:t>
            </a:r>
          </a:p>
        </p:txBody>
      </p:sp>
      <p:sp>
        <p:nvSpPr>
          <p:cNvPr id="3" name="Content Placeholder 2">
            <a:extLst>
              <a:ext uri="{FF2B5EF4-FFF2-40B4-BE49-F238E27FC236}">
                <a16:creationId xmlns:a16="http://schemas.microsoft.com/office/drawing/2014/main" id="{75CF440B-0A0C-6604-41F1-7F78077A84AB}"/>
              </a:ext>
            </a:extLst>
          </p:cNvPr>
          <p:cNvSpPr>
            <a:spLocks noGrp="1"/>
          </p:cNvSpPr>
          <p:nvPr>
            <p:ph idx="1"/>
          </p:nvPr>
        </p:nvSpPr>
        <p:spPr/>
        <p:txBody>
          <a:bodyPr>
            <a:normAutofit lnSpcReduction="10000"/>
          </a:bodyPr>
          <a:lstStyle/>
          <a:p>
            <a:r>
              <a:rPr lang="en-US" b="1">
                <a:effectLst/>
              </a:rPr>
              <a:t>Iowa Department on Aging Evidence-based falls ... (n.d.-a). </a:t>
            </a:r>
            <a:r>
              <a:rPr lang="en-US">
                <a:effectLst/>
              </a:rPr>
              <a:t>https://acl.gov/sites/default/files/programs/2016-12/Falls-Prev-Grant-Profile-IA.pdf </a:t>
            </a:r>
          </a:p>
          <a:p>
            <a:r>
              <a:rPr lang="en-US" b="1">
                <a:effectLst/>
              </a:rPr>
              <a:t>Iowa Falls Prevention Coalition </a:t>
            </a:r>
            <a:r>
              <a:rPr lang="en-US" b="1"/>
              <a:t>Webpage:  </a:t>
            </a:r>
            <a:r>
              <a:rPr lang="en-US"/>
              <a:t>https://iacommunityhub.org/iafallscoalition/</a:t>
            </a:r>
            <a:endParaRPr lang="en-US">
              <a:effectLst/>
            </a:endParaRPr>
          </a:p>
          <a:p>
            <a:r>
              <a:rPr lang="en-US" b="1">
                <a:effectLst/>
              </a:rPr>
              <a:t>National Institute on Aging . (2024, December 18). </a:t>
            </a:r>
            <a:r>
              <a:rPr lang="en-US" b="1" i="1">
                <a:effectLst/>
              </a:rPr>
              <a:t>Tips to Prevent Falls </a:t>
            </a:r>
            <a:r>
              <a:rPr lang="en-US" b="1">
                <a:effectLst/>
              </a:rPr>
              <a:t>. YouTube. </a:t>
            </a:r>
            <a:r>
              <a:rPr lang="en-US"/>
              <a:t>https://www.youtube.com/watch?v=aMIvtq2jrDk&amp;t=6s</a:t>
            </a:r>
            <a:endParaRPr lang="en-US">
              <a:effectLst/>
            </a:endParaRPr>
          </a:p>
          <a:p>
            <a:r>
              <a:rPr lang="en-US" b="1"/>
              <a:t>2023 Iowa Trauma Registry Report </a:t>
            </a:r>
            <a:r>
              <a:rPr lang="en-US"/>
              <a:t>https://publications.iowa.gov/51448/1/iowa_2023_trauma_registry_report_final%2012.23.2024.pdf</a:t>
            </a:r>
          </a:p>
          <a:p>
            <a:endParaRPr lang="en-US" sz="1800">
              <a:effectLst/>
            </a:endParaRPr>
          </a:p>
        </p:txBody>
      </p:sp>
    </p:spTree>
    <p:extLst>
      <p:ext uri="{BB962C8B-B14F-4D97-AF65-F5344CB8AC3E}">
        <p14:creationId xmlns:p14="http://schemas.microsoft.com/office/powerpoint/2010/main" val="1954930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CEF6B-EA27-931E-FD99-A322BFF482F9}"/>
              </a:ext>
            </a:extLst>
          </p:cNvPr>
          <p:cNvSpPr>
            <a:spLocks noGrp="1"/>
          </p:cNvSpPr>
          <p:nvPr>
            <p:ph type="title"/>
          </p:nvPr>
        </p:nvSpPr>
        <p:spPr/>
        <p:txBody>
          <a:bodyPr/>
          <a:lstStyle/>
          <a:p>
            <a:r>
              <a:rPr lang="en-US"/>
              <a:t>Thank you</a:t>
            </a:r>
          </a:p>
        </p:txBody>
      </p:sp>
      <p:sp>
        <p:nvSpPr>
          <p:cNvPr id="3" name="Content Placeholder 2">
            <a:extLst>
              <a:ext uri="{FF2B5EF4-FFF2-40B4-BE49-F238E27FC236}">
                <a16:creationId xmlns:a16="http://schemas.microsoft.com/office/drawing/2014/main" id="{4CFBE7B1-4E2E-9886-72EB-503020A2F2EA}"/>
              </a:ext>
            </a:extLst>
          </p:cNvPr>
          <p:cNvSpPr>
            <a:spLocks noGrp="1"/>
          </p:cNvSpPr>
          <p:nvPr>
            <p:ph idx="1"/>
          </p:nvPr>
        </p:nvSpPr>
        <p:spPr/>
        <p:txBody>
          <a:bodyPr/>
          <a:lstStyle/>
          <a:p>
            <a:pPr marL="0" indent="0">
              <a:buNone/>
            </a:pPr>
            <a:r>
              <a:rPr lang="en-US" i="1"/>
              <a:t>[Include your name, organization and contact information on this page]</a:t>
            </a:r>
          </a:p>
        </p:txBody>
      </p:sp>
    </p:spTree>
    <p:extLst>
      <p:ext uri="{BB962C8B-B14F-4D97-AF65-F5344CB8AC3E}">
        <p14:creationId xmlns:p14="http://schemas.microsoft.com/office/powerpoint/2010/main" val="629286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36DEE-1B8B-36D9-AEE9-FAD8FE977E6D}"/>
              </a:ext>
            </a:extLst>
          </p:cNvPr>
          <p:cNvSpPr>
            <a:spLocks noGrp="1"/>
          </p:cNvSpPr>
          <p:nvPr>
            <p:ph type="title"/>
          </p:nvPr>
        </p:nvSpPr>
        <p:spPr>
          <a:xfrm>
            <a:off x="838200" y="365125"/>
            <a:ext cx="10515600" cy="930275"/>
          </a:xfrm>
        </p:spPr>
        <p:txBody>
          <a:bodyPr/>
          <a:lstStyle/>
          <a:p>
            <a:r>
              <a:rPr lang="en-US" i="1" dirty="0"/>
              <a:t>Notes to Presenter: </a:t>
            </a:r>
          </a:p>
        </p:txBody>
      </p:sp>
      <p:sp>
        <p:nvSpPr>
          <p:cNvPr id="3" name="Content Placeholder 2">
            <a:extLst>
              <a:ext uri="{FF2B5EF4-FFF2-40B4-BE49-F238E27FC236}">
                <a16:creationId xmlns:a16="http://schemas.microsoft.com/office/drawing/2014/main" id="{823122D2-690A-3339-F86B-FDCB95794988}"/>
              </a:ext>
            </a:extLst>
          </p:cNvPr>
          <p:cNvSpPr>
            <a:spLocks noGrp="1"/>
          </p:cNvSpPr>
          <p:nvPr>
            <p:ph idx="1"/>
          </p:nvPr>
        </p:nvSpPr>
        <p:spPr>
          <a:xfrm>
            <a:off x="838200" y="1253331"/>
            <a:ext cx="10515600" cy="4351338"/>
          </a:xfrm>
        </p:spPr>
        <p:txBody>
          <a:bodyPr>
            <a:normAutofit fontScale="85000" lnSpcReduction="20000"/>
          </a:bodyPr>
          <a:lstStyle/>
          <a:p>
            <a:pPr marL="0" indent="0">
              <a:buNone/>
            </a:pPr>
            <a:r>
              <a:rPr lang="en-US" dirty="0"/>
              <a:t>You may modify this presentation as you feel appropriate.  That could include adding additional slides to cover the following:</a:t>
            </a:r>
          </a:p>
          <a:p>
            <a:pPr lvl="1"/>
            <a:r>
              <a:rPr lang="en-US" dirty="0"/>
              <a:t>Importance of addressing social drivers of health</a:t>
            </a:r>
          </a:p>
          <a:p>
            <a:pPr lvl="1"/>
            <a:r>
              <a:rPr lang="en-US" dirty="0"/>
              <a:t>What to do after a fall</a:t>
            </a:r>
          </a:p>
          <a:p>
            <a:pPr lvl="1"/>
            <a:r>
              <a:rPr lang="en-US" dirty="0"/>
              <a:t>Fear of falling</a:t>
            </a:r>
          </a:p>
          <a:p>
            <a:pPr lvl="1"/>
            <a:r>
              <a:rPr lang="en-US" dirty="0"/>
              <a:t>Community support and check-ins</a:t>
            </a:r>
          </a:p>
          <a:p>
            <a:pPr lvl="1"/>
            <a:r>
              <a:rPr lang="en-US" dirty="0"/>
              <a:t>Making a personal falls prevention plan</a:t>
            </a:r>
          </a:p>
          <a:p>
            <a:pPr marL="0" indent="0">
              <a:buNone/>
            </a:pPr>
            <a:r>
              <a:rPr lang="en-US" dirty="0"/>
              <a:t>Consider including videos or demonstrations during your presentation. </a:t>
            </a:r>
          </a:p>
          <a:p>
            <a:r>
              <a:rPr lang="en-US" dirty="0"/>
              <a:t>This video from National Institute on Aging offers simple, practical strategies you can start using today to help reduce your risk of falling.</a:t>
            </a:r>
          </a:p>
          <a:p>
            <a:pPr marL="0" lvl="0" indent="0">
              <a:lnSpc>
                <a:spcPct val="100000"/>
              </a:lnSpc>
              <a:spcBef>
                <a:spcPts val="0"/>
              </a:spcBef>
              <a:buNone/>
              <a:defRPr/>
            </a:pPr>
            <a:r>
              <a:rPr lang="en-US" b="1" dirty="0">
                <a:solidFill>
                  <a:schemeClr val="accent1">
                    <a:lumMod val="75000"/>
                  </a:schemeClr>
                </a:solidFill>
                <a:hlinkClick r:id="rId3"/>
              </a:rPr>
              <a:t>https://www.youtube.com/watch?v=aMIvtq2jrDk&amp;t=6s</a:t>
            </a:r>
            <a:endParaRPr lang="en-US" b="1" dirty="0">
              <a:solidFill>
                <a:schemeClr val="accent1">
                  <a:lumMod val="75000"/>
                </a:schemeClr>
              </a:solidFill>
            </a:endParaRPr>
          </a:p>
          <a:p>
            <a:pPr marL="0" lvl="0" indent="0">
              <a:lnSpc>
                <a:spcPct val="100000"/>
              </a:lnSpc>
              <a:spcBef>
                <a:spcPts val="0"/>
              </a:spcBef>
              <a:buNone/>
              <a:defRPr/>
            </a:pPr>
            <a:endParaRPr lang="en-US" b="1" dirty="0">
              <a:solidFill>
                <a:schemeClr val="accent1">
                  <a:lumMod val="75000"/>
                </a:schemeClr>
              </a:solidFill>
            </a:endParaRPr>
          </a:p>
          <a:p>
            <a:pPr marL="0" lvl="0" indent="0">
              <a:lnSpc>
                <a:spcPct val="100000"/>
              </a:lnSpc>
              <a:spcBef>
                <a:spcPts val="0"/>
              </a:spcBef>
              <a:buNone/>
              <a:defRPr/>
            </a:pPr>
            <a:endParaRPr lang="en-US" b="1" dirty="0">
              <a:solidFill>
                <a:schemeClr val="accent1">
                  <a:lumMod val="75000"/>
                </a:schemeClr>
              </a:solidFill>
            </a:endParaRPr>
          </a:p>
          <a:p>
            <a:pPr marL="0" lvl="0" indent="0">
              <a:lnSpc>
                <a:spcPct val="100000"/>
              </a:lnSpc>
              <a:spcBef>
                <a:spcPts val="0"/>
              </a:spcBef>
              <a:buNone/>
              <a:defRPr/>
            </a:pPr>
            <a:r>
              <a:rPr lang="en-US" b="1" dirty="0">
                <a:solidFill>
                  <a:schemeClr val="accent1">
                    <a:lumMod val="75000"/>
                  </a:schemeClr>
                </a:solidFill>
              </a:rPr>
              <a:t>Delete this slide from final presentation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9477703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22fc46b-ec9a-42d1-88b1-eddb0b0273d9">
      <Terms xmlns="http://schemas.microsoft.com/office/infopath/2007/PartnerControls"/>
    </lcf76f155ced4ddcb4097134ff3c332f>
    <TaxCatchAll xmlns="813c7a14-73c0-4e96-8009-e0f0a93b0726"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6D200F471C62948ABD64F32EA187150" ma:contentTypeVersion="11" ma:contentTypeDescription="Create a new document." ma:contentTypeScope="" ma:versionID="756c4cbc5d1b5de0cd9fad767ff58a5e">
  <xsd:schema xmlns:xsd="http://www.w3.org/2001/XMLSchema" xmlns:xs="http://www.w3.org/2001/XMLSchema" xmlns:p="http://schemas.microsoft.com/office/2006/metadata/properties" xmlns:ns2="322fc46b-ec9a-42d1-88b1-eddb0b0273d9" xmlns:ns3="813c7a14-73c0-4e96-8009-e0f0a93b0726" targetNamespace="http://schemas.microsoft.com/office/2006/metadata/properties" ma:root="true" ma:fieldsID="947b8f58b82ce4136016fd2c5192db9a" ns2:_="" ns3:_="">
    <xsd:import namespace="322fc46b-ec9a-42d1-88b1-eddb0b0273d9"/>
    <xsd:import namespace="813c7a14-73c0-4e96-8009-e0f0a93b072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2fc46b-ec9a-42d1-88b1-eddb0b0273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93164ec-f35b-416f-add9-a3560115a3f5"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13c7a14-73c0-4e96-8009-e0f0a93b0726"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8c0d2b9-8966-49b5-86fc-4e498043bce9}" ma:internalName="TaxCatchAll" ma:showField="CatchAllData" ma:web="813c7a14-73c0-4e96-8009-e0f0a93b072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AFDE752-31D9-43A0-9CAB-FEA0DEFE38B9}">
  <ds:schemaRefs>
    <ds:schemaRef ds:uri="http://purl.org/dc/dcmitype/"/>
    <ds:schemaRef ds:uri="http://schemas.microsoft.com/office/2006/documentManagement/types"/>
    <ds:schemaRef ds:uri="http://www.w3.org/XML/1998/namespace"/>
    <ds:schemaRef ds:uri="322fc46b-ec9a-42d1-88b1-eddb0b0273d9"/>
    <ds:schemaRef ds:uri="http://purl.org/dc/terms/"/>
    <ds:schemaRef ds:uri="http://schemas.openxmlformats.org/package/2006/metadata/core-properties"/>
    <ds:schemaRef ds:uri="813c7a14-73c0-4e96-8009-e0f0a93b0726"/>
    <ds:schemaRef ds:uri="http://schemas.microsoft.com/office/infopath/2007/PartnerControls"/>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6DB489D0-2878-48DC-ACCD-BC983F0E390C}">
  <ds:schemaRefs>
    <ds:schemaRef ds:uri="322fc46b-ec9a-42d1-88b1-eddb0b0273d9"/>
    <ds:schemaRef ds:uri="813c7a14-73c0-4e96-8009-e0f0a93b072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77448F6-3822-462D-9C92-C6DF1EA4B3D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2343</Words>
  <Application>Microsoft Office PowerPoint</Application>
  <PresentationFormat>Widescreen</PresentationFormat>
  <Paragraphs>163</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Aptos</vt:lpstr>
      <vt:lpstr>Aptos Display</vt:lpstr>
      <vt:lpstr>Arial</vt:lpstr>
      <vt:lpstr>Calibri</vt:lpstr>
      <vt:lpstr>Office Theme</vt:lpstr>
      <vt:lpstr>[Enter Presenter name &amp;  Organization]</vt:lpstr>
      <vt:lpstr>Leading Causes of Injury</vt:lpstr>
      <vt:lpstr>One Fall Can Lead to Another</vt:lpstr>
      <vt:lpstr>The Good News!</vt:lpstr>
      <vt:lpstr>Stay Independent Fall Risk Self Assessment</vt:lpstr>
      <vt:lpstr>Move Your Body, Reduce Your Risk</vt:lpstr>
      <vt:lpstr>HUB Program Library</vt:lpstr>
      <vt:lpstr>PowerPoint Presentation</vt:lpstr>
      <vt:lpstr>Check Your Medications</vt:lpstr>
      <vt:lpstr>Make Your Home Safer</vt:lpstr>
      <vt:lpstr>Don’t Ignore Vision &amp; Hearing</vt:lpstr>
      <vt:lpstr>Manage Your Health</vt:lpstr>
      <vt:lpstr>Other Common Causes of Falls</vt:lpstr>
      <vt:lpstr>Get Involved!</vt:lpstr>
      <vt:lpstr>References </vt:lpstr>
      <vt:lpstr>Thank you</vt:lpstr>
      <vt:lpstr>Notes to Presenter: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Falls Matter</dc:title>
  <dc:creator>Kylie Barbour</dc:creator>
  <cp:lastModifiedBy>Ferguson, Maggie [HHS]</cp:lastModifiedBy>
  <cp:revision>1</cp:revision>
  <dcterms:created xsi:type="dcterms:W3CDTF">2026-04-02T12:22:38Z</dcterms:created>
  <dcterms:modified xsi:type="dcterms:W3CDTF">2026-09-04T17:45:25Z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0x010100D6D200F471C62948ABD64F32EA187150</vt:lpwstr>
  </property>
  <property fmtid="{D5CDD505-2E9C-101B-9397-08002B2CF9AE}" pid="3" name="MediaServiceImageTags">
    <vt:lpwstr/>
  </property>
</Properties>
</file>