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nva Sans" panose="020B0604020202020204" charset="0"/>
      <p:regular r:id="rId13"/>
    </p:embeddedFont>
    <p:embeddedFont>
      <p:font typeface="Canva Sans Bold" panose="020B0604020202020204" charset="0"/>
      <p:regular r:id="rId14"/>
    </p:embeddedFont>
    <p:embeddedFont>
      <p:font typeface="Inter" panose="020B0604020202020204" charset="0"/>
      <p:regular r:id="rId15"/>
    </p:embeddedFont>
    <p:embeddedFont>
      <p:font typeface="Inter Bold" panose="020B0604020202020204" charset="0"/>
      <p:regular r:id="rId16"/>
    </p:embeddedFont>
    <p:embeddedFont>
      <p:font typeface="Inter Semi-Bold" panose="020B0604020202020204" charset="0"/>
      <p:regular r:id="rId17"/>
    </p:embeddedFont>
    <p:embeddedFont>
      <p:font typeface="Poppins Bold"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057581-B634-49B0-A35D-B5E56FC3879B}" v="664" dt="2026-09-02T17:14:01.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3.fntdata"/><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na Radske-Suchan" userId="f7b813b6-859a-4701-8687-36bfc4cc68b0" providerId="ADAL" clId="{6955C396-EAB9-43F6-857A-C3B6D54D0667}"/>
    <pc:docChg chg="custSel modSld">
      <pc:chgData name="Trina Radske-Suchan" userId="f7b813b6-859a-4701-8687-36bfc4cc68b0" providerId="ADAL" clId="{6955C396-EAB9-43F6-857A-C3B6D54D0667}" dt="2026-09-02T17:14:01.293" v="662" actId="1076"/>
      <pc:docMkLst>
        <pc:docMk/>
      </pc:docMkLst>
      <pc:sldChg chg="modSp mod">
        <pc:chgData name="Trina Radske-Suchan" userId="f7b813b6-859a-4701-8687-36bfc4cc68b0" providerId="ADAL" clId="{6955C396-EAB9-43F6-857A-C3B6D54D0667}" dt="2026-09-02T16:18:55.524" v="10" actId="20577"/>
        <pc:sldMkLst>
          <pc:docMk/>
          <pc:sldMk cId="0" sldId="258"/>
        </pc:sldMkLst>
        <pc:spChg chg="mod">
          <ac:chgData name="Trina Radske-Suchan" userId="f7b813b6-859a-4701-8687-36bfc4cc68b0" providerId="ADAL" clId="{6955C396-EAB9-43F6-857A-C3B6D54D0667}" dt="2026-09-02T16:18:55.524" v="10" actId="20577"/>
          <ac:spMkLst>
            <pc:docMk/>
            <pc:sldMk cId="0" sldId="258"/>
            <ac:spMk id="24" creationId="{00000000-0000-0000-0000-000000000000}"/>
          </ac:spMkLst>
        </pc:spChg>
      </pc:sldChg>
      <pc:sldChg chg="modSp mod">
        <pc:chgData name="Trina Radske-Suchan" userId="f7b813b6-859a-4701-8687-36bfc4cc68b0" providerId="ADAL" clId="{6955C396-EAB9-43F6-857A-C3B6D54D0667}" dt="2026-09-02T16:18:02.941" v="8" actId="1035"/>
        <pc:sldMkLst>
          <pc:docMk/>
          <pc:sldMk cId="0" sldId="259"/>
        </pc:sldMkLst>
        <pc:spChg chg="mod">
          <ac:chgData name="Trina Radske-Suchan" userId="f7b813b6-859a-4701-8687-36bfc4cc68b0" providerId="ADAL" clId="{6955C396-EAB9-43F6-857A-C3B6D54D0667}" dt="2026-09-02T16:17:57.997" v="4" actId="1035"/>
          <ac:spMkLst>
            <pc:docMk/>
            <pc:sldMk cId="0" sldId="259"/>
            <ac:spMk id="18" creationId="{00000000-0000-0000-0000-000000000000}"/>
          </ac:spMkLst>
        </pc:spChg>
        <pc:spChg chg="mod">
          <ac:chgData name="Trina Radske-Suchan" userId="f7b813b6-859a-4701-8687-36bfc4cc68b0" providerId="ADAL" clId="{6955C396-EAB9-43F6-857A-C3B6D54D0667}" dt="2026-09-02T16:17:53.854" v="0" actId="1076"/>
          <ac:spMkLst>
            <pc:docMk/>
            <pc:sldMk cId="0" sldId="259"/>
            <ac:spMk id="21" creationId="{00000000-0000-0000-0000-000000000000}"/>
          </ac:spMkLst>
        </pc:spChg>
        <pc:grpChg chg="mod">
          <ac:chgData name="Trina Radske-Suchan" userId="f7b813b6-859a-4701-8687-36bfc4cc68b0" providerId="ADAL" clId="{6955C396-EAB9-43F6-857A-C3B6D54D0667}" dt="2026-09-02T16:18:02.941" v="8" actId="1035"/>
          <ac:grpSpMkLst>
            <pc:docMk/>
            <pc:sldMk cId="0" sldId="259"/>
            <ac:grpSpMk id="13" creationId="{00000000-0000-0000-0000-000000000000}"/>
          </ac:grpSpMkLst>
        </pc:grpChg>
      </pc:sldChg>
      <pc:sldChg chg="delSp modSp mod">
        <pc:chgData name="Trina Radske-Suchan" userId="f7b813b6-859a-4701-8687-36bfc4cc68b0" providerId="ADAL" clId="{6955C396-EAB9-43F6-857A-C3B6D54D0667}" dt="2026-09-02T16:19:50.364" v="16" actId="1076"/>
        <pc:sldMkLst>
          <pc:docMk/>
          <pc:sldMk cId="0" sldId="260"/>
        </pc:sldMkLst>
        <pc:spChg chg="mod">
          <ac:chgData name="Trina Radske-Suchan" userId="f7b813b6-859a-4701-8687-36bfc4cc68b0" providerId="ADAL" clId="{6955C396-EAB9-43F6-857A-C3B6D54D0667}" dt="2026-09-02T16:19:29.467" v="12" actId="1076"/>
          <ac:spMkLst>
            <pc:docMk/>
            <pc:sldMk cId="0" sldId="260"/>
            <ac:spMk id="38" creationId="{00000000-0000-0000-0000-000000000000}"/>
          </ac:spMkLst>
        </pc:spChg>
        <pc:spChg chg="mod">
          <ac:chgData name="Trina Radske-Suchan" userId="f7b813b6-859a-4701-8687-36bfc4cc68b0" providerId="ADAL" clId="{6955C396-EAB9-43F6-857A-C3B6D54D0667}" dt="2026-09-02T16:19:23.679" v="11" actId="1076"/>
          <ac:spMkLst>
            <pc:docMk/>
            <pc:sldMk cId="0" sldId="260"/>
            <ac:spMk id="40" creationId="{00000000-0000-0000-0000-000000000000}"/>
          </ac:spMkLst>
        </pc:spChg>
        <pc:grpChg chg="mod">
          <ac:chgData name="Trina Radske-Suchan" userId="f7b813b6-859a-4701-8687-36bfc4cc68b0" providerId="ADAL" clId="{6955C396-EAB9-43F6-857A-C3B6D54D0667}" dt="2026-09-02T16:19:50.364" v="16" actId="1076"/>
          <ac:grpSpMkLst>
            <pc:docMk/>
            <pc:sldMk cId="0" sldId="260"/>
            <ac:grpSpMk id="2" creationId="{00000000-0000-0000-0000-000000000000}"/>
          </ac:grpSpMkLst>
        </pc:grpChg>
        <pc:grpChg chg="del mod">
          <ac:chgData name="Trina Radske-Suchan" userId="f7b813b6-859a-4701-8687-36bfc4cc68b0" providerId="ADAL" clId="{6955C396-EAB9-43F6-857A-C3B6D54D0667}" dt="2026-09-02T16:19:44.202" v="15" actId="478"/>
          <ac:grpSpMkLst>
            <pc:docMk/>
            <pc:sldMk cId="0" sldId="260"/>
            <ac:grpSpMk id="15" creationId="{00000000-0000-0000-0000-000000000000}"/>
          </ac:grpSpMkLst>
        </pc:grpChg>
      </pc:sldChg>
      <pc:sldChg chg="modSp mod">
        <pc:chgData name="Trina Radske-Suchan" userId="f7b813b6-859a-4701-8687-36bfc4cc68b0" providerId="ADAL" clId="{6955C396-EAB9-43F6-857A-C3B6D54D0667}" dt="2026-09-02T16:21:14.003" v="29" actId="1076"/>
        <pc:sldMkLst>
          <pc:docMk/>
          <pc:sldMk cId="0" sldId="261"/>
        </pc:sldMkLst>
        <pc:spChg chg="mod">
          <ac:chgData name="Trina Radske-Suchan" userId="f7b813b6-859a-4701-8687-36bfc4cc68b0" providerId="ADAL" clId="{6955C396-EAB9-43F6-857A-C3B6D54D0667}" dt="2026-09-02T16:21:01.962" v="28" actId="1036"/>
          <ac:spMkLst>
            <pc:docMk/>
            <pc:sldMk cId="0" sldId="261"/>
            <ac:spMk id="25" creationId="{00000000-0000-0000-0000-000000000000}"/>
          </ac:spMkLst>
        </pc:spChg>
        <pc:grpChg chg="mod">
          <ac:chgData name="Trina Radske-Suchan" userId="f7b813b6-859a-4701-8687-36bfc4cc68b0" providerId="ADAL" clId="{6955C396-EAB9-43F6-857A-C3B6D54D0667}" dt="2026-09-02T16:21:14.003" v="29" actId="1076"/>
          <ac:grpSpMkLst>
            <pc:docMk/>
            <pc:sldMk cId="0" sldId="261"/>
            <ac:grpSpMk id="13" creationId="{00000000-0000-0000-0000-000000000000}"/>
          </ac:grpSpMkLst>
        </pc:grpChg>
      </pc:sldChg>
      <pc:sldChg chg="addSp modSp mod">
        <pc:chgData name="Trina Radske-Suchan" userId="f7b813b6-859a-4701-8687-36bfc4cc68b0" providerId="ADAL" clId="{6955C396-EAB9-43F6-857A-C3B6D54D0667}" dt="2026-09-02T17:09:14.645" v="423" actId="14100"/>
        <pc:sldMkLst>
          <pc:docMk/>
          <pc:sldMk cId="0" sldId="262"/>
        </pc:sldMkLst>
        <pc:spChg chg="mod">
          <ac:chgData name="Trina Radske-Suchan" userId="f7b813b6-859a-4701-8687-36bfc4cc68b0" providerId="ADAL" clId="{6955C396-EAB9-43F6-857A-C3B6D54D0667}" dt="2026-09-02T16:22:05.825" v="88" actId="1036"/>
          <ac:spMkLst>
            <pc:docMk/>
            <pc:sldMk cId="0" sldId="262"/>
            <ac:spMk id="15" creationId="{00000000-0000-0000-0000-000000000000}"/>
          </ac:spMkLst>
        </pc:spChg>
        <pc:spChg chg="mod">
          <ac:chgData name="Trina Radske-Suchan" userId="f7b813b6-859a-4701-8687-36bfc4cc68b0" providerId="ADAL" clId="{6955C396-EAB9-43F6-857A-C3B6D54D0667}" dt="2026-09-02T16:22:00.362" v="87" actId="1037"/>
          <ac:spMkLst>
            <pc:docMk/>
            <pc:sldMk cId="0" sldId="262"/>
            <ac:spMk id="27" creationId="{00000000-0000-0000-0000-000000000000}"/>
          </ac:spMkLst>
        </pc:spChg>
        <pc:spChg chg="mod">
          <ac:chgData name="Trina Radske-Suchan" userId="f7b813b6-859a-4701-8687-36bfc4cc68b0" providerId="ADAL" clId="{6955C396-EAB9-43F6-857A-C3B6D54D0667}" dt="2026-09-02T16:22:48.215" v="91" actId="1038"/>
          <ac:spMkLst>
            <pc:docMk/>
            <pc:sldMk cId="0" sldId="262"/>
            <ac:spMk id="29" creationId="{00000000-0000-0000-0000-000000000000}"/>
          </ac:spMkLst>
        </pc:spChg>
        <pc:spChg chg="mod">
          <ac:chgData name="Trina Radske-Suchan" userId="f7b813b6-859a-4701-8687-36bfc4cc68b0" providerId="ADAL" clId="{6955C396-EAB9-43F6-857A-C3B6D54D0667}" dt="2026-09-02T16:30:13.248" v="375" actId="27107"/>
          <ac:spMkLst>
            <pc:docMk/>
            <pc:sldMk cId="0" sldId="262"/>
            <ac:spMk id="30" creationId="{00000000-0000-0000-0000-000000000000}"/>
          </ac:spMkLst>
        </pc:spChg>
        <pc:spChg chg="mod">
          <ac:chgData name="Trina Radske-Suchan" userId="f7b813b6-859a-4701-8687-36bfc4cc68b0" providerId="ADAL" clId="{6955C396-EAB9-43F6-857A-C3B6D54D0667}" dt="2026-09-02T16:28:24.404" v="321" actId="1038"/>
          <ac:spMkLst>
            <pc:docMk/>
            <pc:sldMk cId="0" sldId="262"/>
            <ac:spMk id="31" creationId="{00000000-0000-0000-0000-000000000000}"/>
          </ac:spMkLst>
        </pc:spChg>
        <pc:spChg chg="mod">
          <ac:chgData name="Trina Radske-Suchan" userId="f7b813b6-859a-4701-8687-36bfc4cc68b0" providerId="ADAL" clId="{6955C396-EAB9-43F6-857A-C3B6D54D0667}" dt="2026-09-02T16:29:15.581" v="353" actId="1037"/>
          <ac:spMkLst>
            <pc:docMk/>
            <pc:sldMk cId="0" sldId="262"/>
            <ac:spMk id="32" creationId="{00000000-0000-0000-0000-000000000000}"/>
          </ac:spMkLst>
        </pc:spChg>
        <pc:spChg chg="add mod">
          <ac:chgData name="Trina Radske-Suchan" userId="f7b813b6-859a-4701-8687-36bfc4cc68b0" providerId="ADAL" clId="{6955C396-EAB9-43F6-857A-C3B6D54D0667}" dt="2026-09-02T17:09:14.645" v="423" actId="14100"/>
          <ac:spMkLst>
            <pc:docMk/>
            <pc:sldMk cId="0" sldId="262"/>
            <ac:spMk id="33" creationId="{05959B58-A9F9-C640-383B-E9D498F90ACA}"/>
          </ac:spMkLst>
        </pc:spChg>
      </pc:sldChg>
      <pc:sldChg chg="modSp mod">
        <pc:chgData name="Trina Radske-Suchan" userId="f7b813b6-859a-4701-8687-36bfc4cc68b0" providerId="ADAL" clId="{6955C396-EAB9-43F6-857A-C3B6D54D0667}" dt="2026-09-02T17:13:41.399" v="660" actId="14100"/>
        <pc:sldMkLst>
          <pc:docMk/>
          <pc:sldMk cId="0" sldId="263"/>
        </pc:sldMkLst>
        <pc:spChg chg="mod">
          <ac:chgData name="Trina Radske-Suchan" userId="f7b813b6-859a-4701-8687-36bfc4cc68b0" providerId="ADAL" clId="{6955C396-EAB9-43F6-857A-C3B6D54D0667}" dt="2026-09-02T17:09:38.892" v="424" actId="13926"/>
          <ac:spMkLst>
            <pc:docMk/>
            <pc:sldMk cId="0" sldId="263"/>
            <ac:spMk id="8" creationId="{00000000-0000-0000-0000-000000000000}"/>
          </ac:spMkLst>
        </pc:spChg>
        <pc:spChg chg="mod">
          <ac:chgData name="Trina Radske-Suchan" userId="f7b813b6-859a-4701-8687-36bfc4cc68b0" providerId="ADAL" clId="{6955C396-EAB9-43F6-857A-C3B6D54D0667}" dt="2026-09-02T17:09:44.080" v="425" actId="20577"/>
          <ac:spMkLst>
            <pc:docMk/>
            <pc:sldMk cId="0" sldId="263"/>
            <ac:spMk id="9" creationId="{00000000-0000-0000-0000-000000000000}"/>
          </ac:spMkLst>
        </pc:spChg>
        <pc:spChg chg="mod">
          <ac:chgData name="Trina Radske-Suchan" userId="f7b813b6-859a-4701-8687-36bfc4cc68b0" providerId="ADAL" clId="{6955C396-EAB9-43F6-857A-C3B6D54D0667}" dt="2026-09-02T17:13:41.399" v="660" actId="14100"/>
          <ac:spMkLst>
            <pc:docMk/>
            <pc:sldMk cId="0" sldId="263"/>
            <ac:spMk id="12" creationId="{00000000-0000-0000-0000-000000000000}"/>
          </ac:spMkLst>
        </pc:spChg>
      </pc:sldChg>
      <pc:sldChg chg="modSp mod">
        <pc:chgData name="Trina Radske-Suchan" userId="f7b813b6-859a-4701-8687-36bfc4cc68b0" providerId="ADAL" clId="{6955C396-EAB9-43F6-857A-C3B6D54D0667}" dt="2026-09-02T17:14:01.293" v="662" actId="1076"/>
        <pc:sldMkLst>
          <pc:docMk/>
          <pc:sldMk cId="0" sldId="264"/>
        </pc:sldMkLst>
        <pc:spChg chg="mod">
          <ac:chgData name="Trina Radske-Suchan" userId="f7b813b6-859a-4701-8687-36bfc4cc68b0" providerId="ADAL" clId="{6955C396-EAB9-43F6-857A-C3B6D54D0667}" dt="2026-09-02T17:10:28.202" v="427" actId="13926"/>
          <ac:spMkLst>
            <pc:docMk/>
            <pc:sldMk cId="0" sldId="264"/>
            <ac:spMk id="8" creationId="{00000000-0000-0000-0000-000000000000}"/>
          </ac:spMkLst>
        </pc:spChg>
        <pc:spChg chg="mod">
          <ac:chgData name="Trina Radske-Suchan" userId="f7b813b6-859a-4701-8687-36bfc4cc68b0" providerId="ADAL" clId="{6955C396-EAB9-43F6-857A-C3B6D54D0667}" dt="2026-09-02T17:10:51.691" v="446" actId="20577"/>
          <ac:spMkLst>
            <pc:docMk/>
            <pc:sldMk cId="0" sldId="264"/>
            <ac:spMk id="10" creationId="{00000000-0000-0000-0000-000000000000}"/>
          </ac:spMkLst>
        </pc:spChg>
        <pc:spChg chg="mod">
          <ac:chgData name="Trina Radske-Suchan" userId="f7b813b6-859a-4701-8687-36bfc4cc68b0" providerId="ADAL" clId="{6955C396-EAB9-43F6-857A-C3B6D54D0667}" dt="2026-09-02T17:14:01.293" v="662" actId="1076"/>
          <ac:spMkLst>
            <pc:docMk/>
            <pc:sldMk cId="0" sldId="264"/>
            <ac:spMk id="15" creationId="{3889C6E1-1146-6FF3-F468-08A643A89AE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jpeg"/><Relationship Id="rId7" Type="http://schemas.openxmlformats.org/officeDocument/2006/relationships/image" Target="../media/image15.sv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1.svg"/><Relationship Id="rId7" Type="http://schemas.openxmlformats.org/officeDocument/2006/relationships/image" Target="../media/image24.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23.svg"/><Relationship Id="rId10" Type="http://schemas.openxmlformats.org/officeDocument/2006/relationships/hyperlink" Target="https://iacommunityhub.org/referral/" TargetMode="External"/><Relationship Id="rId4" Type="http://schemas.openxmlformats.org/officeDocument/2006/relationships/image" Target="../media/image22.svg"/><Relationship Id="rId9"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s://nam11.safelinks.protection.outlook.com/?url=https%3A%2F%2Fiacommunityhub.org%2Fprograms%2F&amp;data=05%7C02%7Cyoungji.son%40drake.edu%7Cd05ac82622d94844ca9908def3210f7a%7C6f028129009c4b33b633bbfc58bbd960%7C0%7C0%7C639215520517058453%7CUnknown%7CTWFpbGZsb3d8eyJFbXB0eU1hcGkiOnRydWUsIlYiOiIwLjAuMDAwMCIsIlAiOiJXaW4zMiIsIkFOIjoiTWFpbCIsIldUIjoyfQ%3D%3D%7C0%7C%7C%7C&amp;sdata=HGWejQwArd3RbomV0UACPxvEoH5rz8h%2BglpwKyvgqIs%3D&amp;reserved=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hyperlink" Target="https://iacommunityhub.org/about/publications-and-media-contribution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www.witcc.edu/lifelong-learning/wellness/bingocize-play-move-and-win/?utm_source=chatgpt.com" TargetMode="External"/><Relationship Id="rId3" Type="http://schemas.openxmlformats.org/officeDocument/2006/relationships/hyperlink" Target="https://www.milestonesaaa.org/wellness-programs/evidence-based-programming/a-matter-of-balance/?utm_source=chatgpt.com" TargetMode="External"/><Relationship Id="rId7" Type="http://schemas.openxmlformats.org/officeDocument/2006/relationships/hyperlink" Target="https://www.mgmc.org/healthy-living/calendar/event-search-results-detail/?eventId=33be9bfe-afbc-ef11-a877-000d3a611c21&amp;utm_source=chatgpt.com" TargetMode="External"/><Relationship Id="rId2" Type="http://schemas.openxmlformats.org/officeDocument/2006/relationships/hyperlink" Target="https://nei3a.org/a-matter-of-balance/?utm_source=chatgpt.com" TargetMode="External"/><Relationship Id="rId1" Type="http://schemas.openxmlformats.org/officeDocument/2006/relationships/slideLayout" Target="../slideLayouts/slideLayout7.xml"/><Relationship Id="rId6" Type="http://schemas.openxmlformats.org/officeDocument/2006/relationships/hyperlink" Target="https://uihc.org/support-groups/tai-chi-arthritis-and-fall-prevention?utm_source=chatgpt.com" TargetMode="External"/><Relationship Id="rId5" Type="http://schemas.openxmlformats.org/officeDocument/2006/relationships/hyperlink" Target="https://www.ncoa.org/article/evidence-based-program-home-hazard-removal-program-harp/?utm_source=chatgpt.com" TargetMode="External"/><Relationship Id="rId4" Type="http://schemas.openxmlformats.org/officeDocument/2006/relationships/hyperlink" Target="https://uihc.org/stepping?utm_source=chatgpt.com" TargetMode="External"/><Relationship Id="rId9" Type="http://schemas.openxmlformats.org/officeDocument/2006/relationships/hyperlink" Target="https://iacommunityhub.org/programs/?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l="-19869" t="-19327" b="-22650"/>
            </a:stretch>
          </a:blipFill>
        </p:spPr>
        <p:txBody>
          <a:bodyPr/>
          <a:lstStyle/>
          <a:p>
            <a:endParaRPr lang="en-US"/>
          </a:p>
        </p:txBody>
      </p:sp>
      <p:grpSp>
        <p:nvGrpSpPr>
          <p:cNvPr id="3" name="Group 3"/>
          <p:cNvGrpSpPr/>
          <p:nvPr/>
        </p:nvGrpSpPr>
        <p:grpSpPr>
          <a:xfrm>
            <a:off x="-259890" y="-259890"/>
            <a:ext cx="16015784" cy="10806779"/>
            <a:chOff x="0" y="0"/>
            <a:chExt cx="4218149" cy="2846230"/>
          </a:xfrm>
        </p:grpSpPr>
        <p:sp>
          <p:nvSpPr>
            <p:cNvPr id="4" name="Freeform 4"/>
            <p:cNvSpPr/>
            <p:nvPr/>
          </p:nvSpPr>
          <p:spPr>
            <a:xfrm>
              <a:off x="0" y="0"/>
              <a:ext cx="4218149" cy="2846230"/>
            </a:xfrm>
            <a:custGeom>
              <a:avLst/>
              <a:gdLst/>
              <a:ahLst/>
              <a:cxnLst/>
              <a:rect l="l" t="t" r="r" b="b"/>
              <a:pathLst>
                <a:path w="4218149" h="2846230">
                  <a:moveTo>
                    <a:pt x="0" y="0"/>
                  </a:moveTo>
                  <a:lnTo>
                    <a:pt x="4218149" y="0"/>
                  </a:lnTo>
                  <a:lnTo>
                    <a:pt x="4218149" y="2846230"/>
                  </a:lnTo>
                  <a:lnTo>
                    <a:pt x="0" y="2846230"/>
                  </a:lnTo>
                  <a:close/>
                </a:path>
              </a:pathLst>
            </a:custGeom>
            <a:gradFill rotWithShape="1">
              <a:gsLst>
                <a:gs pos="0">
                  <a:srgbClr val="121F49">
                    <a:alpha val="100000"/>
                  </a:srgbClr>
                </a:gs>
                <a:gs pos="50000">
                  <a:srgbClr val="121F49">
                    <a:alpha val="47500"/>
                  </a:srgbClr>
                </a:gs>
                <a:gs pos="100000">
                  <a:srgbClr val="9AAFC0">
                    <a:alpha val="0"/>
                  </a:srgbClr>
                </a:gs>
              </a:gsLst>
              <a:lin ang="0"/>
            </a:gradFill>
          </p:spPr>
          <p:txBody>
            <a:bodyPr/>
            <a:lstStyle/>
            <a:p>
              <a:endParaRPr lang="en-US"/>
            </a:p>
          </p:txBody>
        </p:sp>
        <p:sp>
          <p:nvSpPr>
            <p:cNvPr id="5" name="TextBox 5"/>
            <p:cNvSpPr txBox="1"/>
            <p:nvPr/>
          </p:nvSpPr>
          <p:spPr>
            <a:xfrm>
              <a:off x="0" y="-38100"/>
              <a:ext cx="4218149" cy="288433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830022" y="636248"/>
            <a:ext cx="11393471" cy="5391785"/>
          </a:xfrm>
          <a:prstGeom prst="rect">
            <a:avLst/>
          </a:prstGeom>
        </p:spPr>
        <p:txBody>
          <a:bodyPr lIns="0" tIns="0" rIns="0" bIns="0" rtlCol="0" anchor="t">
            <a:spAutoFit/>
          </a:bodyPr>
          <a:lstStyle/>
          <a:p>
            <a:pPr algn="l">
              <a:lnSpc>
                <a:spcPts val="14080"/>
              </a:lnSpc>
            </a:pPr>
            <a:r>
              <a:rPr lang="en-US" sz="12800" b="1" spc="-640">
                <a:solidFill>
                  <a:srgbClr val="FFFFFF"/>
                </a:solidFill>
                <a:latin typeface="Inter Semi-Bold"/>
                <a:ea typeface="Inter Semi-Bold"/>
                <a:cs typeface="Inter Semi-Bold"/>
                <a:sym typeface="Inter Semi-Bold"/>
              </a:rPr>
              <a:t>Simple Steps to Help Prevent Falls</a:t>
            </a:r>
          </a:p>
        </p:txBody>
      </p:sp>
      <p:sp>
        <p:nvSpPr>
          <p:cNvPr id="7" name="TextBox 7"/>
          <p:cNvSpPr txBox="1"/>
          <p:nvPr/>
        </p:nvSpPr>
        <p:spPr>
          <a:xfrm>
            <a:off x="1028700" y="6525873"/>
            <a:ext cx="7725508" cy="397510"/>
          </a:xfrm>
          <a:prstGeom prst="rect">
            <a:avLst/>
          </a:prstGeom>
        </p:spPr>
        <p:txBody>
          <a:bodyPr lIns="0" tIns="0" rIns="0" bIns="0" rtlCol="0" anchor="t">
            <a:spAutoFit/>
          </a:bodyPr>
          <a:lstStyle/>
          <a:p>
            <a:pPr algn="l">
              <a:lnSpc>
                <a:spcPts val="3080"/>
              </a:lnSpc>
            </a:pPr>
            <a:r>
              <a:rPr lang="en-US" sz="2800" spc="-140">
                <a:solidFill>
                  <a:srgbClr val="FFFFFF"/>
                </a:solidFill>
                <a:latin typeface="Inter"/>
                <a:ea typeface="Inter"/>
                <a:cs typeface="Inter"/>
                <a:sym typeface="Inter"/>
              </a:rPr>
              <a:t>Pharmacy</a:t>
            </a:r>
          </a:p>
        </p:txBody>
      </p:sp>
      <p:grpSp>
        <p:nvGrpSpPr>
          <p:cNvPr id="8" name="Group 8"/>
          <p:cNvGrpSpPr/>
          <p:nvPr/>
        </p:nvGrpSpPr>
        <p:grpSpPr>
          <a:xfrm>
            <a:off x="1028700" y="7302344"/>
            <a:ext cx="2736884" cy="650920"/>
            <a:chOff x="0" y="0"/>
            <a:chExt cx="720826" cy="171436"/>
          </a:xfrm>
        </p:grpSpPr>
        <p:sp>
          <p:nvSpPr>
            <p:cNvPr id="9" name="Freeform 9"/>
            <p:cNvSpPr/>
            <p:nvPr/>
          </p:nvSpPr>
          <p:spPr>
            <a:xfrm>
              <a:off x="0" y="0"/>
              <a:ext cx="720826" cy="171436"/>
            </a:xfrm>
            <a:custGeom>
              <a:avLst/>
              <a:gdLst/>
              <a:ahLst/>
              <a:cxnLst/>
              <a:rect l="l" t="t" r="r" b="b"/>
              <a:pathLst>
                <a:path w="720826" h="171436">
                  <a:moveTo>
                    <a:pt x="85718" y="0"/>
                  </a:moveTo>
                  <a:lnTo>
                    <a:pt x="635108" y="0"/>
                  </a:lnTo>
                  <a:cubicBezTo>
                    <a:pt x="657841" y="0"/>
                    <a:pt x="679644" y="9031"/>
                    <a:pt x="695719" y="25106"/>
                  </a:cubicBezTo>
                  <a:cubicBezTo>
                    <a:pt x="711795" y="41181"/>
                    <a:pt x="720826" y="62984"/>
                    <a:pt x="720826" y="85718"/>
                  </a:cubicBezTo>
                  <a:lnTo>
                    <a:pt x="720826" y="85718"/>
                  </a:lnTo>
                  <a:cubicBezTo>
                    <a:pt x="720826" y="133058"/>
                    <a:pt x="682448" y="171436"/>
                    <a:pt x="635108" y="171436"/>
                  </a:cubicBezTo>
                  <a:lnTo>
                    <a:pt x="85718" y="171436"/>
                  </a:lnTo>
                  <a:cubicBezTo>
                    <a:pt x="38377" y="171436"/>
                    <a:pt x="0" y="133058"/>
                    <a:pt x="0" y="85718"/>
                  </a:cubicBezTo>
                  <a:lnTo>
                    <a:pt x="0" y="85718"/>
                  </a:lnTo>
                  <a:cubicBezTo>
                    <a:pt x="0" y="38377"/>
                    <a:pt x="38377" y="0"/>
                    <a:pt x="85718" y="0"/>
                  </a:cubicBezTo>
                  <a:close/>
                </a:path>
              </a:pathLst>
            </a:custGeom>
            <a:solidFill>
              <a:srgbClr val="F8F8F8"/>
            </a:solidFill>
          </p:spPr>
          <p:txBody>
            <a:bodyPr/>
            <a:lstStyle/>
            <a:p>
              <a:endParaRPr lang="en-US"/>
            </a:p>
          </p:txBody>
        </p:sp>
        <p:sp>
          <p:nvSpPr>
            <p:cNvPr id="10" name="TextBox 10"/>
            <p:cNvSpPr txBox="1"/>
            <p:nvPr/>
          </p:nvSpPr>
          <p:spPr>
            <a:xfrm>
              <a:off x="0" y="-38100"/>
              <a:ext cx="720826" cy="20953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70339" y="7438869"/>
            <a:ext cx="2230332" cy="349250"/>
          </a:xfrm>
          <a:prstGeom prst="rect">
            <a:avLst/>
          </a:prstGeom>
        </p:spPr>
        <p:txBody>
          <a:bodyPr lIns="0" tIns="0" rIns="0" bIns="0" rtlCol="0" anchor="t">
            <a:spAutoFit/>
          </a:bodyPr>
          <a:lstStyle/>
          <a:p>
            <a:pPr algn="ctr">
              <a:lnSpc>
                <a:spcPts val="2800"/>
              </a:lnSpc>
            </a:pPr>
            <a:r>
              <a:rPr lang="en-US" sz="2000">
                <a:solidFill>
                  <a:srgbClr val="111D48"/>
                </a:solidFill>
                <a:latin typeface="Inter"/>
                <a:ea typeface="Inter"/>
                <a:cs typeface="Inter"/>
                <a:sym typeface="Inter"/>
              </a:rPr>
              <a:t>Speaker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8403267" y="-6601308"/>
            <a:ext cx="23489617" cy="2348961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3DEF5"/>
            </a:solidFill>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28700" y="1028700"/>
            <a:ext cx="8115300" cy="8229600"/>
            <a:chOff x="0" y="0"/>
            <a:chExt cx="928429" cy="941505"/>
          </a:xfrm>
        </p:grpSpPr>
        <p:sp>
          <p:nvSpPr>
            <p:cNvPr id="6" name="Freeform 6"/>
            <p:cNvSpPr/>
            <p:nvPr/>
          </p:nvSpPr>
          <p:spPr>
            <a:xfrm>
              <a:off x="0" y="0"/>
              <a:ext cx="928429" cy="941505"/>
            </a:xfrm>
            <a:custGeom>
              <a:avLst/>
              <a:gdLst/>
              <a:ahLst/>
              <a:cxnLst/>
              <a:rect l="l" t="t" r="r" b="b"/>
              <a:pathLst>
                <a:path w="928429" h="941505">
                  <a:moveTo>
                    <a:pt x="95399" y="0"/>
                  </a:moveTo>
                  <a:lnTo>
                    <a:pt x="833030" y="0"/>
                  </a:lnTo>
                  <a:cubicBezTo>
                    <a:pt x="858331" y="0"/>
                    <a:pt x="882596" y="10051"/>
                    <a:pt x="900487" y="27942"/>
                  </a:cubicBezTo>
                  <a:cubicBezTo>
                    <a:pt x="918378" y="45833"/>
                    <a:pt x="928429" y="70098"/>
                    <a:pt x="928429" y="95399"/>
                  </a:cubicBezTo>
                  <a:lnTo>
                    <a:pt x="928429" y="846106"/>
                  </a:lnTo>
                  <a:cubicBezTo>
                    <a:pt x="928429" y="898794"/>
                    <a:pt x="885717" y="941505"/>
                    <a:pt x="833030" y="941505"/>
                  </a:cubicBezTo>
                  <a:lnTo>
                    <a:pt x="95399" y="941505"/>
                  </a:lnTo>
                  <a:cubicBezTo>
                    <a:pt x="42712" y="941505"/>
                    <a:pt x="0" y="898794"/>
                    <a:pt x="0" y="846106"/>
                  </a:cubicBezTo>
                  <a:lnTo>
                    <a:pt x="0" y="95399"/>
                  </a:lnTo>
                  <a:cubicBezTo>
                    <a:pt x="0" y="42712"/>
                    <a:pt x="42712" y="0"/>
                    <a:pt x="95399" y="0"/>
                  </a:cubicBezTo>
                  <a:close/>
                </a:path>
              </a:pathLst>
            </a:custGeom>
            <a:blipFill>
              <a:blip r:embed="rId2"/>
              <a:stretch>
                <a:fillRect l="-25961" r="-25961"/>
              </a:stretch>
            </a:blipFill>
          </p:spPr>
          <p:txBody>
            <a:bodyPr/>
            <a:lstStyle/>
            <a:p>
              <a:endParaRPr lang="en-US"/>
            </a:p>
          </p:txBody>
        </p:sp>
      </p:grpSp>
      <p:sp>
        <p:nvSpPr>
          <p:cNvPr id="7" name="AutoShape 7"/>
          <p:cNvSpPr/>
          <p:nvPr/>
        </p:nvSpPr>
        <p:spPr>
          <a:xfrm>
            <a:off x="9998913" y="4202694"/>
            <a:ext cx="843150" cy="0"/>
          </a:xfrm>
          <a:prstGeom prst="line">
            <a:avLst/>
          </a:prstGeom>
          <a:ln w="38100" cap="flat">
            <a:solidFill>
              <a:srgbClr val="111D48"/>
            </a:solidFill>
            <a:prstDash val="solid"/>
            <a:headEnd type="none" w="sm" len="sm"/>
            <a:tailEnd type="none" w="sm" len="sm"/>
          </a:ln>
        </p:spPr>
        <p:txBody>
          <a:bodyPr/>
          <a:lstStyle/>
          <a:p>
            <a:endParaRPr lang="en-US"/>
          </a:p>
        </p:txBody>
      </p:sp>
      <p:sp>
        <p:nvSpPr>
          <p:cNvPr id="8" name="TextBox 8"/>
          <p:cNvSpPr txBox="1"/>
          <p:nvPr/>
        </p:nvSpPr>
        <p:spPr>
          <a:xfrm>
            <a:off x="9998913" y="1506390"/>
            <a:ext cx="6996824" cy="16954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Falls Are Not a Normal Part of Aging</a:t>
            </a:r>
          </a:p>
        </p:txBody>
      </p:sp>
      <p:sp>
        <p:nvSpPr>
          <p:cNvPr id="9" name="TextBox 9"/>
          <p:cNvSpPr txBox="1"/>
          <p:nvPr/>
        </p:nvSpPr>
        <p:spPr>
          <a:xfrm>
            <a:off x="10996522" y="4012148"/>
            <a:ext cx="6268141" cy="4201160"/>
          </a:xfrm>
          <a:prstGeom prst="rect">
            <a:avLst/>
          </a:prstGeom>
        </p:spPr>
        <p:txBody>
          <a:bodyPr lIns="0" tIns="0" rIns="0" bIns="0" rtlCol="0" anchor="t">
            <a:spAutoFit/>
          </a:bodyPr>
          <a:lstStyle/>
          <a:p>
            <a:pPr algn="l">
              <a:lnSpc>
                <a:spcPts val="4179"/>
              </a:lnSpc>
            </a:pPr>
            <a:r>
              <a:rPr lang="en-US" sz="3799" spc="-189">
                <a:solidFill>
                  <a:srgbClr val="111D48"/>
                </a:solidFill>
                <a:latin typeface="Inter"/>
                <a:ea typeface="Inter"/>
                <a:cs typeface="Inter"/>
                <a:sym typeface="Inter"/>
              </a:rPr>
              <a:t>Anyone can fall, even healthy and active people</a:t>
            </a:r>
          </a:p>
          <a:p>
            <a:pPr algn="l">
              <a:lnSpc>
                <a:spcPts val="4179"/>
              </a:lnSpc>
            </a:pPr>
            <a:endParaRPr lang="en-US" sz="3799" spc="-189">
              <a:solidFill>
                <a:srgbClr val="111D48"/>
              </a:solidFill>
              <a:latin typeface="Inter"/>
              <a:ea typeface="Inter"/>
              <a:cs typeface="Inter"/>
              <a:sym typeface="Inter"/>
            </a:endParaRPr>
          </a:p>
          <a:p>
            <a:pPr algn="l">
              <a:lnSpc>
                <a:spcPts val="4179"/>
              </a:lnSpc>
            </a:pPr>
            <a:r>
              <a:rPr lang="en-US" sz="3799" spc="-189">
                <a:solidFill>
                  <a:srgbClr val="111D48"/>
                </a:solidFill>
                <a:latin typeface="Inter"/>
                <a:ea typeface="Inter"/>
                <a:cs typeface="Inter"/>
                <a:sym typeface="Inter"/>
              </a:rPr>
              <a:t>Many falls can be prevented</a:t>
            </a:r>
          </a:p>
          <a:p>
            <a:pPr algn="l">
              <a:lnSpc>
                <a:spcPts val="4179"/>
              </a:lnSpc>
            </a:pPr>
            <a:endParaRPr lang="en-US" sz="3799" spc="-189">
              <a:solidFill>
                <a:srgbClr val="111D48"/>
              </a:solidFill>
              <a:latin typeface="Inter"/>
              <a:ea typeface="Inter"/>
              <a:cs typeface="Inter"/>
              <a:sym typeface="Inter"/>
            </a:endParaRPr>
          </a:p>
          <a:p>
            <a:pPr algn="l">
              <a:lnSpc>
                <a:spcPts val="4179"/>
              </a:lnSpc>
            </a:pPr>
            <a:endParaRPr lang="en-US" sz="3799" spc="-189">
              <a:solidFill>
                <a:srgbClr val="111D48"/>
              </a:solidFill>
              <a:latin typeface="Inter"/>
              <a:ea typeface="Inter"/>
              <a:cs typeface="Inter"/>
              <a:sym typeface="Inter"/>
            </a:endParaRPr>
          </a:p>
          <a:p>
            <a:pPr algn="l">
              <a:lnSpc>
                <a:spcPts val="4179"/>
              </a:lnSpc>
            </a:pPr>
            <a:r>
              <a:rPr lang="en-US" sz="3799" spc="-189">
                <a:solidFill>
                  <a:srgbClr val="111D48"/>
                </a:solidFill>
                <a:latin typeface="Inter"/>
                <a:ea typeface="Inter"/>
                <a:cs typeface="Inter"/>
                <a:sym typeface="Inter"/>
              </a:rPr>
              <a:t>Small changes can help you stay independent longer</a:t>
            </a:r>
          </a:p>
        </p:txBody>
      </p:sp>
      <p:sp>
        <p:nvSpPr>
          <p:cNvPr id="10" name="Freeform 10"/>
          <p:cNvSpPr/>
          <p:nvPr/>
        </p:nvSpPr>
        <p:spPr>
          <a:xfrm>
            <a:off x="17264663" y="817499"/>
            <a:ext cx="1023337" cy="1508041"/>
          </a:xfrm>
          <a:custGeom>
            <a:avLst/>
            <a:gdLst/>
            <a:ahLst/>
            <a:cxnLst/>
            <a:rect l="l" t="t" r="r" b="b"/>
            <a:pathLst>
              <a:path w="1023337" h="1508041">
                <a:moveTo>
                  <a:pt x="0" y="0"/>
                </a:moveTo>
                <a:lnTo>
                  <a:pt x="1023337" y="0"/>
                </a:lnTo>
                <a:lnTo>
                  <a:pt x="1023337" y="1508041"/>
                </a:lnTo>
                <a:lnTo>
                  <a:pt x="0" y="1508041"/>
                </a:lnTo>
                <a:lnTo>
                  <a:pt x="0" y="0"/>
                </a:lnTo>
                <a:close/>
              </a:path>
            </a:pathLst>
          </a:custGeom>
          <a:blipFill>
            <a:blip>
              <a:extLst>
                <a:ext uri="{96DAC541-7B7A-43D3-8B79-37D633B846F1}">
                  <asvg:svgBlip xmlns:asvg="http://schemas.microsoft.com/office/drawing/2016/SVG/main" r:embed="rId3"/>
                </a:ext>
              </a:extLst>
            </a:blip>
            <a:stretch>
              <a:fillRect r="-614837" b="-172857"/>
            </a:stretch>
          </a:blipFill>
        </p:spPr>
        <p:txBody>
          <a:bodyPr/>
          <a:lstStyle/>
          <a:p>
            <a:endParaRPr lang="en-US"/>
          </a:p>
        </p:txBody>
      </p:sp>
      <p:sp>
        <p:nvSpPr>
          <p:cNvPr id="11" name="AutoShape 11"/>
          <p:cNvSpPr/>
          <p:nvPr/>
        </p:nvSpPr>
        <p:spPr>
          <a:xfrm>
            <a:off x="9998913" y="5831740"/>
            <a:ext cx="843150" cy="0"/>
          </a:xfrm>
          <a:prstGeom prst="line">
            <a:avLst/>
          </a:prstGeom>
          <a:ln w="38100" cap="flat">
            <a:solidFill>
              <a:srgbClr val="111D48"/>
            </a:solidFill>
            <a:prstDash val="solid"/>
            <a:headEnd type="none" w="sm" len="sm"/>
            <a:tailEnd type="none" w="sm" len="sm"/>
          </a:ln>
        </p:spPr>
        <p:txBody>
          <a:bodyPr/>
          <a:lstStyle/>
          <a:p>
            <a:endParaRPr lang="en-US"/>
          </a:p>
        </p:txBody>
      </p:sp>
      <p:sp>
        <p:nvSpPr>
          <p:cNvPr id="12" name="AutoShape 12"/>
          <p:cNvSpPr/>
          <p:nvPr/>
        </p:nvSpPr>
        <p:spPr>
          <a:xfrm>
            <a:off x="9998913" y="7460515"/>
            <a:ext cx="843150" cy="0"/>
          </a:xfrm>
          <a:prstGeom prst="line">
            <a:avLst/>
          </a:prstGeom>
          <a:ln w="38100" cap="flat">
            <a:solidFill>
              <a:srgbClr val="111D48"/>
            </a:solidFill>
            <a:prstDash val="solid"/>
            <a:headEnd type="none" w="sm" len="sm"/>
            <a:tailEnd type="none" w="sm" len="sm"/>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6556673" y="2970995"/>
            <a:ext cx="5174655" cy="5621499"/>
            <a:chOff x="0" y="0"/>
            <a:chExt cx="1362872" cy="1480559"/>
          </a:xfrm>
        </p:grpSpPr>
        <p:sp>
          <p:nvSpPr>
            <p:cNvPr id="3" name="Freeform 3"/>
            <p:cNvSpPr/>
            <p:nvPr/>
          </p:nvSpPr>
          <p:spPr>
            <a:xfrm>
              <a:off x="0" y="0"/>
              <a:ext cx="1362872" cy="1480559"/>
            </a:xfrm>
            <a:custGeom>
              <a:avLst/>
              <a:gdLst/>
              <a:ahLst/>
              <a:cxnLst/>
              <a:rect l="l" t="t" r="r" b="b"/>
              <a:pathLst>
                <a:path w="1362872" h="1480559">
                  <a:moveTo>
                    <a:pt x="74806" y="0"/>
                  </a:moveTo>
                  <a:lnTo>
                    <a:pt x="1288066" y="0"/>
                  </a:lnTo>
                  <a:cubicBezTo>
                    <a:pt x="1307906" y="0"/>
                    <a:pt x="1326933" y="7881"/>
                    <a:pt x="1340962" y="21910"/>
                  </a:cubicBezTo>
                  <a:cubicBezTo>
                    <a:pt x="1354991" y="35939"/>
                    <a:pt x="1362872" y="54966"/>
                    <a:pt x="1362872" y="74806"/>
                  </a:cubicBezTo>
                  <a:lnTo>
                    <a:pt x="1362872" y="1405753"/>
                  </a:lnTo>
                  <a:cubicBezTo>
                    <a:pt x="1362872" y="1425593"/>
                    <a:pt x="1354991" y="1444620"/>
                    <a:pt x="1340962" y="1458649"/>
                  </a:cubicBezTo>
                  <a:cubicBezTo>
                    <a:pt x="1326933" y="1472678"/>
                    <a:pt x="1307906" y="1480559"/>
                    <a:pt x="1288066" y="1480559"/>
                  </a:cubicBezTo>
                  <a:lnTo>
                    <a:pt x="74806" y="1480559"/>
                  </a:lnTo>
                  <a:cubicBezTo>
                    <a:pt x="54966" y="1480559"/>
                    <a:pt x="35939" y="1472678"/>
                    <a:pt x="21910" y="1458649"/>
                  </a:cubicBezTo>
                  <a:cubicBezTo>
                    <a:pt x="7881" y="1444620"/>
                    <a:pt x="0" y="1425593"/>
                    <a:pt x="0" y="1405753"/>
                  </a:cubicBezTo>
                  <a:lnTo>
                    <a:pt x="0" y="74806"/>
                  </a:lnTo>
                  <a:cubicBezTo>
                    <a:pt x="0" y="54966"/>
                    <a:pt x="7881" y="35939"/>
                    <a:pt x="21910" y="21910"/>
                  </a:cubicBezTo>
                  <a:cubicBezTo>
                    <a:pt x="35939" y="7881"/>
                    <a:pt x="54966" y="0"/>
                    <a:pt x="74806" y="0"/>
                  </a:cubicBezTo>
                  <a:close/>
                </a:path>
              </a:pathLst>
            </a:custGeom>
            <a:solidFill>
              <a:srgbClr val="C3DEF5"/>
            </a:solidFill>
          </p:spPr>
          <p:txBody>
            <a:bodyPr/>
            <a:lstStyle/>
            <a:p>
              <a:endParaRPr lang="en-US"/>
            </a:p>
          </p:txBody>
        </p:sp>
        <p:sp>
          <p:nvSpPr>
            <p:cNvPr id="4" name="TextBox 4"/>
            <p:cNvSpPr txBox="1"/>
            <p:nvPr/>
          </p:nvSpPr>
          <p:spPr>
            <a:xfrm>
              <a:off x="0" y="-38100"/>
              <a:ext cx="1362872" cy="1518659"/>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683341" y="-5711123"/>
            <a:ext cx="23489617" cy="2348961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3DEF5"/>
            </a:solidFill>
          </p:spPr>
          <p:txBody>
            <a:bodyPr/>
            <a:lstStyle/>
            <a:p>
              <a:endParaRPr lang="en-US"/>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28700" y="2970995"/>
            <a:ext cx="5174655" cy="5621499"/>
            <a:chOff x="0" y="0"/>
            <a:chExt cx="1362872" cy="1480559"/>
          </a:xfrm>
        </p:grpSpPr>
        <p:sp>
          <p:nvSpPr>
            <p:cNvPr id="9" name="Freeform 9"/>
            <p:cNvSpPr/>
            <p:nvPr/>
          </p:nvSpPr>
          <p:spPr>
            <a:xfrm>
              <a:off x="0" y="0"/>
              <a:ext cx="1362872" cy="1480559"/>
            </a:xfrm>
            <a:custGeom>
              <a:avLst/>
              <a:gdLst/>
              <a:ahLst/>
              <a:cxnLst/>
              <a:rect l="l" t="t" r="r" b="b"/>
              <a:pathLst>
                <a:path w="1362872" h="1480559">
                  <a:moveTo>
                    <a:pt x="74806" y="0"/>
                  </a:moveTo>
                  <a:lnTo>
                    <a:pt x="1288066" y="0"/>
                  </a:lnTo>
                  <a:cubicBezTo>
                    <a:pt x="1307906" y="0"/>
                    <a:pt x="1326933" y="7881"/>
                    <a:pt x="1340962" y="21910"/>
                  </a:cubicBezTo>
                  <a:cubicBezTo>
                    <a:pt x="1354991" y="35939"/>
                    <a:pt x="1362872" y="54966"/>
                    <a:pt x="1362872" y="74806"/>
                  </a:cubicBezTo>
                  <a:lnTo>
                    <a:pt x="1362872" y="1405753"/>
                  </a:lnTo>
                  <a:cubicBezTo>
                    <a:pt x="1362872" y="1425593"/>
                    <a:pt x="1354991" y="1444620"/>
                    <a:pt x="1340962" y="1458649"/>
                  </a:cubicBezTo>
                  <a:cubicBezTo>
                    <a:pt x="1326933" y="1472678"/>
                    <a:pt x="1307906" y="1480559"/>
                    <a:pt x="1288066" y="1480559"/>
                  </a:cubicBezTo>
                  <a:lnTo>
                    <a:pt x="74806" y="1480559"/>
                  </a:lnTo>
                  <a:cubicBezTo>
                    <a:pt x="54966" y="1480559"/>
                    <a:pt x="35939" y="1472678"/>
                    <a:pt x="21910" y="1458649"/>
                  </a:cubicBezTo>
                  <a:cubicBezTo>
                    <a:pt x="7881" y="1444620"/>
                    <a:pt x="0" y="1425593"/>
                    <a:pt x="0" y="1405753"/>
                  </a:cubicBezTo>
                  <a:lnTo>
                    <a:pt x="0" y="74806"/>
                  </a:lnTo>
                  <a:cubicBezTo>
                    <a:pt x="0" y="54966"/>
                    <a:pt x="7881" y="35939"/>
                    <a:pt x="21910" y="21910"/>
                  </a:cubicBezTo>
                  <a:cubicBezTo>
                    <a:pt x="35939" y="7881"/>
                    <a:pt x="54966" y="0"/>
                    <a:pt x="74806" y="0"/>
                  </a:cubicBezTo>
                  <a:close/>
                </a:path>
              </a:pathLst>
            </a:custGeom>
            <a:solidFill>
              <a:srgbClr val="C3DEF5"/>
            </a:solidFill>
          </p:spPr>
          <p:txBody>
            <a:bodyPr/>
            <a:lstStyle/>
            <a:p>
              <a:endParaRPr lang="en-US"/>
            </a:p>
          </p:txBody>
        </p:sp>
        <p:sp>
          <p:nvSpPr>
            <p:cNvPr id="10" name="TextBox 10"/>
            <p:cNvSpPr txBox="1"/>
            <p:nvPr/>
          </p:nvSpPr>
          <p:spPr>
            <a:xfrm>
              <a:off x="0" y="-38100"/>
              <a:ext cx="1362872" cy="1518659"/>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2083752" y="2970995"/>
            <a:ext cx="5174655" cy="5621499"/>
            <a:chOff x="0" y="0"/>
            <a:chExt cx="592005" cy="643126"/>
          </a:xfrm>
        </p:grpSpPr>
        <p:sp>
          <p:nvSpPr>
            <p:cNvPr id="12" name="Freeform 12"/>
            <p:cNvSpPr/>
            <p:nvPr/>
          </p:nvSpPr>
          <p:spPr>
            <a:xfrm>
              <a:off x="0" y="0"/>
              <a:ext cx="592005" cy="643126"/>
            </a:xfrm>
            <a:custGeom>
              <a:avLst/>
              <a:gdLst/>
              <a:ahLst/>
              <a:cxnLst/>
              <a:rect l="l" t="t" r="r" b="b"/>
              <a:pathLst>
                <a:path w="592005" h="643126">
                  <a:moveTo>
                    <a:pt x="74806" y="0"/>
                  </a:moveTo>
                  <a:lnTo>
                    <a:pt x="517199" y="0"/>
                  </a:lnTo>
                  <a:cubicBezTo>
                    <a:pt x="537039" y="0"/>
                    <a:pt x="556066" y="7881"/>
                    <a:pt x="570095" y="21910"/>
                  </a:cubicBezTo>
                  <a:cubicBezTo>
                    <a:pt x="584124" y="35939"/>
                    <a:pt x="592005" y="54966"/>
                    <a:pt x="592005" y="74806"/>
                  </a:cubicBezTo>
                  <a:lnTo>
                    <a:pt x="592005" y="568320"/>
                  </a:lnTo>
                  <a:cubicBezTo>
                    <a:pt x="592005" y="588160"/>
                    <a:pt x="584124" y="607187"/>
                    <a:pt x="570095" y="621216"/>
                  </a:cubicBezTo>
                  <a:cubicBezTo>
                    <a:pt x="556066" y="635245"/>
                    <a:pt x="537039" y="643126"/>
                    <a:pt x="517199" y="643126"/>
                  </a:cubicBezTo>
                  <a:lnTo>
                    <a:pt x="74806" y="643126"/>
                  </a:lnTo>
                  <a:cubicBezTo>
                    <a:pt x="54966" y="643126"/>
                    <a:pt x="35939" y="635245"/>
                    <a:pt x="21910" y="621216"/>
                  </a:cubicBezTo>
                  <a:cubicBezTo>
                    <a:pt x="7881" y="607187"/>
                    <a:pt x="0" y="588160"/>
                    <a:pt x="0" y="568320"/>
                  </a:cubicBezTo>
                  <a:lnTo>
                    <a:pt x="0" y="74806"/>
                  </a:lnTo>
                  <a:cubicBezTo>
                    <a:pt x="0" y="54966"/>
                    <a:pt x="7881" y="35939"/>
                    <a:pt x="21910" y="21910"/>
                  </a:cubicBezTo>
                  <a:cubicBezTo>
                    <a:pt x="35939" y="7881"/>
                    <a:pt x="54966" y="0"/>
                    <a:pt x="74806" y="0"/>
                  </a:cubicBezTo>
                  <a:close/>
                </a:path>
              </a:pathLst>
            </a:custGeom>
            <a:blipFill>
              <a:blip r:embed="rId2"/>
              <a:stretch>
                <a:fillRect l="-31680" r="-31680"/>
              </a:stretch>
            </a:blipFill>
          </p:spPr>
          <p:txBody>
            <a:bodyPr/>
            <a:lstStyle/>
            <a:p>
              <a:endParaRPr lang="en-US"/>
            </a:p>
          </p:txBody>
        </p:sp>
      </p:grpSp>
      <p:grpSp>
        <p:nvGrpSpPr>
          <p:cNvPr id="13" name="Group 13"/>
          <p:cNvGrpSpPr/>
          <p:nvPr/>
        </p:nvGrpSpPr>
        <p:grpSpPr>
          <a:xfrm>
            <a:off x="12083752" y="3739092"/>
            <a:ext cx="5174655" cy="4853402"/>
            <a:chOff x="0" y="0"/>
            <a:chExt cx="1362872" cy="1278262"/>
          </a:xfrm>
        </p:grpSpPr>
        <p:sp>
          <p:nvSpPr>
            <p:cNvPr id="14" name="Freeform 14"/>
            <p:cNvSpPr/>
            <p:nvPr/>
          </p:nvSpPr>
          <p:spPr>
            <a:xfrm>
              <a:off x="0" y="0"/>
              <a:ext cx="1362872" cy="1278262"/>
            </a:xfrm>
            <a:custGeom>
              <a:avLst/>
              <a:gdLst/>
              <a:ahLst/>
              <a:cxnLst/>
              <a:rect l="l" t="t" r="r" b="b"/>
              <a:pathLst>
                <a:path w="1362872" h="1278262">
                  <a:moveTo>
                    <a:pt x="74806" y="0"/>
                  </a:moveTo>
                  <a:lnTo>
                    <a:pt x="1288066" y="0"/>
                  </a:lnTo>
                  <a:cubicBezTo>
                    <a:pt x="1307906" y="0"/>
                    <a:pt x="1326933" y="7881"/>
                    <a:pt x="1340962" y="21910"/>
                  </a:cubicBezTo>
                  <a:cubicBezTo>
                    <a:pt x="1354991" y="35939"/>
                    <a:pt x="1362872" y="54966"/>
                    <a:pt x="1362872" y="74806"/>
                  </a:cubicBezTo>
                  <a:lnTo>
                    <a:pt x="1362872" y="1203456"/>
                  </a:lnTo>
                  <a:cubicBezTo>
                    <a:pt x="1362872" y="1223296"/>
                    <a:pt x="1354991" y="1242323"/>
                    <a:pt x="1340962" y="1256352"/>
                  </a:cubicBezTo>
                  <a:cubicBezTo>
                    <a:pt x="1326933" y="1270381"/>
                    <a:pt x="1307906" y="1278262"/>
                    <a:pt x="1288066" y="1278262"/>
                  </a:cubicBezTo>
                  <a:lnTo>
                    <a:pt x="74806" y="1278262"/>
                  </a:lnTo>
                  <a:cubicBezTo>
                    <a:pt x="54966" y="1278262"/>
                    <a:pt x="35939" y="1270381"/>
                    <a:pt x="21910" y="1256352"/>
                  </a:cubicBezTo>
                  <a:cubicBezTo>
                    <a:pt x="7881" y="1242323"/>
                    <a:pt x="0" y="1223296"/>
                    <a:pt x="0" y="1203456"/>
                  </a:cubicBezTo>
                  <a:lnTo>
                    <a:pt x="0" y="74806"/>
                  </a:lnTo>
                  <a:cubicBezTo>
                    <a:pt x="0" y="54966"/>
                    <a:pt x="7881" y="35939"/>
                    <a:pt x="21910" y="21910"/>
                  </a:cubicBezTo>
                  <a:cubicBezTo>
                    <a:pt x="35939" y="7881"/>
                    <a:pt x="54966" y="0"/>
                    <a:pt x="74806" y="0"/>
                  </a:cubicBezTo>
                  <a:close/>
                </a:path>
              </a:pathLst>
            </a:custGeom>
            <a:gradFill rotWithShape="1">
              <a:gsLst>
                <a:gs pos="0">
                  <a:srgbClr val="9AAFC0">
                    <a:alpha val="0"/>
                  </a:srgbClr>
                </a:gs>
                <a:gs pos="50000">
                  <a:srgbClr val="121F49">
                    <a:alpha val="62000"/>
                  </a:srgbClr>
                </a:gs>
                <a:gs pos="100000">
                  <a:srgbClr val="121F49">
                    <a:alpha val="100000"/>
                  </a:srgbClr>
                </a:gs>
              </a:gsLst>
              <a:lin ang="5400000"/>
            </a:gradFill>
          </p:spPr>
          <p:txBody>
            <a:bodyPr/>
            <a:lstStyle/>
            <a:p>
              <a:endParaRPr lang="en-US"/>
            </a:p>
          </p:txBody>
        </p:sp>
        <p:sp>
          <p:nvSpPr>
            <p:cNvPr id="15" name="TextBox 15"/>
            <p:cNvSpPr txBox="1"/>
            <p:nvPr/>
          </p:nvSpPr>
          <p:spPr>
            <a:xfrm>
              <a:off x="0" y="-38100"/>
              <a:ext cx="1362872" cy="1316362"/>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7480218" y="944600"/>
            <a:ext cx="1022969" cy="1747741"/>
          </a:xfrm>
          <a:custGeom>
            <a:avLst/>
            <a:gdLst/>
            <a:ahLst/>
            <a:cxnLst/>
            <a:rect l="l" t="t" r="r" b="b"/>
            <a:pathLst>
              <a:path w="1022969" h="1747741">
                <a:moveTo>
                  <a:pt x="0" y="0"/>
                </a:moveTo>
                <a:lnTo>
                  <a:pt x="1022969" y="0"/>
                </a:lnTo>
                <a:lnTo>
                  <a:pt x="1022969" y="1747740"/>
                </a:lnTo>
                <a:lnTo>
                  <a:pt x="0" y="1747740"/>
                </a:lnTo>
                <a:lnTo>
                  <a:pt x="0" y="0"/>
                </a:lnTo>
                <a:close/>
              </a:path>
            </a:pathLst>
          </a:custGeom>
          <a:blipFill>
            <a:blip>
              <a:extLst>
                <a:ext uri="{96DAC541-7B7A-43D3-8B79-37D633B846F1}">
                  <asvg:svgBlip xmlns:asvg="http://schemas.microsoft.com/office/drawing/2016/SVG/main" r:embed="rId3"/>
                </a:ext>
              </a:extLst>
            </a:blip>
            <a:stretch>
              <a:fillRect l="-615095" b="-135260"/>
            </a:stretch>
          </a:blipFill>
        </p:spPr>
        <p:txBody>
          <a:bodyPr/>
          <a:lstStyle/>
          <a:p>
            <a:endParaRPr lang="en-US"/>
          </a:p>
        </p:txBody>
      </p:sp>
      <p:sp>
        <p:nvSpPr>
          <p:cNvPr id="17" name="TextBox 17"/>
          <p:cNvSpPr txBox="1"/>
          <p:nvPr/>
        </p:nvSpPr>
        <p:spPr>
          <a:xfrm>
            <a:off x="1028700" y="1418420"/>
            <a:ext cx="9717543" cy="8572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Check Your Risk</a:t>
            </a:r>
          </a:p>
        </p:txBody>
      </p:sp>
      <p:sp>
        <p:nvSpPr>
          <p:cNvPr id="18" name="TextBox 18"/>
          <p:cNvSpPr txBox="1"/>
          <p:nvPr/>
        </p:nvSpPr>
        <p:spPr>
          <a:xfrm>
            <a:off x="7055782" y="3638686"/>
            <a:ext cx="4176435" cy="1358095"/>
          </a:xfrm>
          <a:prstGeom prst="rect">
            <a:avLst/>
          </a:prstGeom>
        </p:spPr>
        <p:txBody>
          <a:bodyPr lIns="0" tIns="0" rIns="0" bIns="0" rtlCol="0" anchor="t">
            <a:spAutoFit/>
          </a:bodyPr>
          <a:lstStyle/>
          <a:p>
            <a:pPr algn="l">
              <a:lnSpc>
                <a:spcPts val="10586"/>
              </a:lnSpc>
            </a:pPr>
            <a:r>
              <a:rPr lang="en-US" sz="9623" b="1" spc="-481">
                <a:solidFill>
                  <a:srgbClr val="111D48"/>
                </a:solidFill>
                <a:latin typeface="Inter Semi-Bold"/>
                <a:ea typeface="Inter Semi-Bold"/>
                <a:cs typeface="Inter Semi-Bold"/>
                <a:sym typeface="Inter Semi-Bold"/>
              </a:rPr>
              <a:t>02.</a:t>
            </a:r>
          </a:p>
        </p:txBody>
      </p:sp>
      <p:sp>
        <p:nvSpPr>
          <p:cNvPr id="19" name="TextBox 19"/>
          <p:cNvSpPr txBox="1"/>
          <p:nvPr/>
        </p:nvSpPr>
        <p:spPr>
          <a:xfrm>
            <a:off x="7055782" y="5025356"/>
            <a:ext cx="4330968" cy="1561465"/>
          </a:xfrm>
          <a:prstGeom prst="rect">
            <a:avLst/>
          </a:prstGeom>
        </p:spPr>
        <p:txBody>
          <a:bodyPr lIns="0" tIns="0" rIns="0" bIns="0" rtlCol="0" anchor="t">
            <a:spAutoFit/>
          </a:bodyPr>
          <a:lstStyle/>
          <a:p>
            <a:pPr algn="l">
              <a:lnSpc>
                <a:spcPts val="4069"/>
              </a:lnSpc>
            </a:pPr>
            <a:r>
              <a:rPr lang="en-US" sz="3699" b="1" spc="-184">
                <a:solidFill>
                  <a:srgbClr val="111D48"/>
                </a:solidFill>
                <a:latin typeface="Inter Bold"/>
                <a:ea typeface="Inter Bold"/>
                <a:cs typeface="Inter Bold"/>
                <a:sym typeface="Inter Bold"/>
              </a:rPr>
              <a:t>Do you feel unsteady when walking?</a:t>
            </a:r>
          </a:p>
        </p:txBody>
      </p:sp>
      <p:sp>
        <p:nvSpPr>
          <p:cNvPr id="20" name="TextBox 20"/>
          <p:cNvSpPr txBox="1"/>
          <p:nvPr/>
        </p:nvSpPr>
        <p:spPr>
          <a:xfrm>
            <a:off x="1543642" y="3629161"/>
            <a:ext cx="4176435" cy="1373581"/>
          </a:xfrm>
          <a:prstGeom prst="rect">
            <a:avLst/>
          </a:prstGeom>
        </p:spPr>
        <p:txBody>
          <a:bodyPr lIns="0" tIns="0" rIns="0" bIns="0" rtlCol="0" anchor="t">
            <a:spAutoFit/>
          </a:bodyPr>
          <a:lstStyle/>
          <a:p>
            <a:pPr algn="l">
              <a:lnSpc>
                <a:spcPts val="10629"/>
              </a:lnSpc>
            </a:pPr>
            <a:r>
              <a:rPr lang="en-US" sz="9663" b="1" spc="-483">
                <a:solidFill>
                  <a:srgbClr val="111D48"/>
                </a:solidFill>
                <a:latin typeface="Inter Semi-Bold"/>
                <a:ea typeface="Inter Semi-Bold"/>
                <a:cs typeface="Inter Semi-Bold"/>
                <a:sym typeface="Inter Semi-Bold"/>
              </a:rPr>
              <a:t>01.</a:t>
            </a:r>
          </a:p>
        </p:txBody>
      </p:sp>
      <p:sp>
        <p:nvSpPr>
          <p:cNvPr id="21" name="TextBox 21"/>
          <p:cNvSpPr txBox="1"/>
          <p:nvPr/>
        </p:nvSpPr>
        <p:spPr>
          <a:xfrm>
            <a:off x="1543642" y="5134228"/>
            <a:ext cx="3580380" cy="1047115"/>
          </a:xfrm>
          <a:prstGeom prst="rect">
            <a:avLst/>
          </a:prstGeom>
        </p:spPr>
        <p:txBody>
          <a:bodyPr lIns="0" tIns="0" rIns="0" bIns="0" rtlCol="0" anchor="t">
            <a:spAutoFit/>
          </a:bodyPr>
          <a:lstStyle/>
          <a:p>
            <a:pPr algn="l">
              <a:lnSpc>
                <a:spcPts val="4069"/>
              </a:lnSpc>
            </a:pPr>
            <a:r>
              <a:rPr lang="en-US" sz="3699" b="1" spc="-184">
                <a:solidFill>
                  <a:srgbClr val="111D48"/>
                </a:solidFill>
                <a:latin typeface="Inter Bold"/>
                <a:ea typeface="Inter Bold"/>
                <a:cs typeface="Inter Bold"/>
                <a:sym typeface="Inter Bold"/>
              </a:rPr>
              <a:t>Have you fallen in the past year?</a:t>
            </a:r>
          </a:p>
        </p:txBody>
      </p:sp>
      <p:sp>
        <p:nvSpPr>
          <p:cNvPr id="22" name="TextBox 22"/>
          <p:cNvSpPr txBox="1"/>
          <p:nvPr/>
        </p:nvSpPr>
        <p:spPr>
          <a:xfrm>
            <a:off x="1543642" y="6484408"/>
            <a:ext cx="4176435" cy="1804670"/>
          </a:xfrm>
          <a:prstGeom prst="rect">
            <a:avLst/>
          </a:prstGeom>
        </p:spPr>
        <p:txBody>
          <a:bodyPr lIns="0" tIns="0" rIns="0" bIns="0" rtlCol="0" anchor="t">
            <a:spAutoFit/>
          </a:bodyPr>
          <a:lstStyle/>
          <a:p>
            <a:pPr algn="l">
              <a:lnSpc>
                <a:spcPts val="3779"/>
              </a:lnSpc>
            </a:pPr>
            <a:r>
              <a:rPr lang="en-US" sz="2699">
                <a:solidFill>
                  <a:srgbClr val="111D48"/>
                </a:solidFill>
                <a:latin typeface="Inter"/>
                <a:ea typeface="Inter"/>
                <a:cs typeface="Inter"/>
                <a:sym typeface="Inter"/>
              </a:rPr>
              <a:t>A </a:t>
            </a:r>
            <a:r>
              <a:rPr lang="en-US" sz="2699" b="1">
                <a:solidFill>
                  <a:srgbClr val="111D48"/>
                </a:solidFill>
                <a:latin typeface="Inter Bold"/>
                <a:ea typeface="Inter Bold"/>
                <a:cs typeface="Inter Bold"/>
                <a:sym typeface="Inter Bold"/>
              </a:rPr>
              <a:t>previous </a:t>
            </a:r>
            <a:r>
              <a:rPr lang="en-US" sz="2699">
                <a:solidFill>
                  <a:srgbClr val="111D48"/>
                </a:solidFill>
                <a:latin typeface="Inter"/>
                <a:ea typeface="Inter"/>
                <a:cs typeface="Inter"/>
                <a:sym typeface="Inter"/>
              </a:rPr>
              <a:t>fall may mean you are more likely to fall again. </a:t>
            </a:r>
          </a:p>
          <a:p>
            <a:pPr algn="l">
              <a:lnSpc>
                <a:spcPts val="3079"/>
              </a:lnSpc>
            </a:pPr>
            <a:endParaRPr lang="en-US" sz="2699">
              <a:solidFill>
                <a:srgbClr val="111D48"/>
              </a:solidFill>
              <a:latin typeface="Inter"/>
              <a:ea typeface="Inter"/>
              <a:cs typeface="Inter"/>
              <a:sym typeface="Inter"/>
            </a:endParaRPr>
          </a:p>
        </p:txBody>
      </p:sp>
      <p:sp>
        <p:nvSpPr>
          <p:cNvPr id="23" name="TextBox 23"/>
          <p:cNvSpPr txBox="1"/>
          <p:nvPr/>
        </p:nvSpPr>
        <p:spPr>
          <a:xfrm>
            <a:off x="12567030" y="3623200"/>
            <a:ext cx="4176435" cy="1373581"/>
          </a:xfrm>
          <a:prstGeom prst="rect">
            <a:avLst/>
          </a:prstGeom>
        </p:spPr>
        <p:txBody>
          <a:bodyPr lIns="0" tIns="0" rIns="0" bIns="0" rtlCol="0" anchor="t">
            <a:spAutoFit/>
          </a:bodyPr>
          <a:lstStyle/>
          <a:p>
            <a:pPr algn="l">
              <a:lnSpc>
                <a:spcPts val="10629"/>
              </a:lnSpc>
            </a:pPr>
            <a:r>
              <a:rPr lang="en-US" sz="9663" b="1" spc="-483">
                <a:solidFill>
                  <a:srgbClr val="F8F8F8"/>
                </a:solidFill>
                <a:latin typeface="Inter Semi-Bold"/>
                <a:ea typeface="Inter Semi-Bold"/>
                <a:cs typeface="Inter Semi-Bold"/>
                <a:sym typeface="Inter Semi-Bold"/>
              </a:rPr>
              <a:t>03.</a:t>
            </a:r>
          </a:p>
        </p:txBody>
      </p:sp>
      <p:sp>
        <p:nvSpPr>
          <p:cNvPr id="24" name="TextBox 24"/>
          <p:cNvSpPr txBox="1"/>
          <p:nvPr/>
        </p:nvSpPr>
        <p:spPr>
          <a:xfrm>
            <a:off x="12579052" y="5172075"/>
            <a:ext cx="3403771" cy="1047115"/>
          </a:xfrm>
          <a:prstGeom prst="rect">
            <a:avLst/>
          </a:prstGeom>
        </p:spPr>
        <p:txBody>
          <a:bodyPr lIns="0" tIns="0" rIns="0" bIns="0" rtlCol="0" anchor="t">
            <a:spAutoFit/>
          </a:bodyPr>
          <a:lstStyle/>
          <a:p>
            <a:pPr algn="l">
              <a:lnSpc>
                <a:spcPts val="4069"/>
              </a:lnSpc>
            </a:pPr>
            <a:r>
              <a:rPr lang="en-US" sz="3699" b="1" spc="-184">
                <a:solidFill>
                  <a:srgbClr val="FFFFFF"/>
                </a:solidFill>
                <a:latin typeface="Inter Bold"/>
                <a:ea typeface="Inter Bold"/>
                <a:cs typeface="Inter Bold"/>
                <a:sym typeface="Inter Bold"/>
              </a:rPr>
              <a:t>Are you worried about falling?</a:t>
            </a:r>
          </a:p>
        </p:txBody>
      </p:sp>
      <p:sp>
        <p:nvSpPr>
          <p:cNvPr id="25" name="TextBox 25"/>
          <p:cNvSpPr txBox="1"/>
          <p:nvPr/>
        </p:nvSpPr>
        <p:spPr>
          <a:xfrm>
            <a:off x="12567030" y="6133718"/>
            <a:ext cx="4176435" cy="2364105"/>
          </a:xfrm>
          <a:prstGeom prst="rect">
            <a:avLst/>
          </a:prstGeom>
        </p:spPr>
        <p:txBody>
          <a:bodyPr lIns="0" tIns="0" rIns="0" bIns="0" rtlCol="0" anchor="t">
            <a:spAutoFit/>
          </a:bodyPr>
          <a:lstStyle/>
          <a:p>
            <a:pPr algn="l">
              <a:lnSpc>
                <a:spcPts val="3219"/>
              </a:lnSpc>
            </a:pPr>
            <a:endParaRPr/>
          </a:p>
          <a:p>
            <a:pPr algn="l">
              <a:lnSpc>
                <a:spcPts val="3919"/>
              </a:lnSpc>
            </a:pPr>
            <a:r>
              <a:rPr lang="en-US" sz="2799" b="1">
                <a:solidFill>
                  <a:srgbClr val="F8F8F8"/>
                </a:solidFill>
                <a:latin typeface="Inter Bold"/>
                <a:ea typeface="Inter Bold"/>
                <a:cs typeface="Inter Bold"/>
                <a:sym typeface="Inter Bold"/>
              </a:rPr>
              <a:t>Fear </a:t>
            </a:r>
            <a:r>
              <a:rPr lang="en-US" sz="2799">
                <a:solidFill>
                  <a:srgbClr val="F8F8F8"/>
                </a:solidFill>
                <a:latin typeface="Inter"/>
                <a:ea typeface="Inter"/>
                <a:cs typeface="Inter"/>
                <a:sym typeface="Inter"/>
              </a:rPr>
              <a:t>of falling can lead to less activity and more weakness.</a:t>
            </a:r>
          </a:p>
          <a:p>
            <a:pPr algn="l">
              <a:lnSpc>
                <a:spcPts val="3919"/>
              </a:lnSpc>
            </a:pPr>
            <a:endParaRPr lang="en-US" sz="2799">
              <a:solidFill>
                <a:srgbClr val="F8F8F8"/>
              </a:solidFill>
              <a:latin typeface="Inter"/>
              <a:ea typeface="Inter"/>
              <a:cs typeface="Inter"/>
              <a:sym typeface="Inter"/>
            </a:endParaRPr>
          </a:p>
        </p:txBody>
      </p:sp>
      <p:sp>
        <p:nvSpPr>
          <p:cNvPr id="26" name="TextBox 26"/>
          <p:cNvSpPr txBox="1"/>
          <p:nvPr/>
        </p:nvSpPr>
        <p:spPr>
          <a:xfrm>
            <a:off x="7055336" y="6731000"/>
            <a:ext cx="4176435" cy="3854450"/>
          </a:xfrm>
          <a:prstGeom prst="rect">
            <a:avLst/>
          </a:prstGeom>
        </p:spPr>
        <p:txBody>
          <a:bodyPr lIns="0" tIns="0" rIns="0" bIns="0" rtlCol="0" anchor="t">
            <a:spAutoFit/>
          </a:bodyPr>
          <a:lstStyle/>
          <a:p>
            <a:pPr algn="l">
              <a:lnSpc>
                <a:spcPts val="3919"/>
              </a:lnSpc>
            </a:pPr>
            <a:r>
              <a:rPr lang="en-US" sz="2799" b="1">
                <a:solidFill>
                  <a:srgbClr val="111D48"/>
                </a:solidFill>
                <a:latin typeface="Inter Bold"/>
                <a:ea typeface="Inter Bold"/>
                <a:cs typeface="Inter Bold"/>
                <a:sym typeface="Inter Bold"/>
              </a:rPr>
              <a:t>Weakness</a:t>
            </a:r>
            <a:r>
              <a:rPr lang="en-US" sz="2799">
                <a:solidFill>
                  <a:srgbClr val="111D48"/>
                </a:solidFill>
                <a:latin typeface="Inter"/>
                <a:ea typeface="Inter"/>
                <a:cs typeface="Inter"/>
                <a:sym typeface="Inter"/>
              </a:rPr>
              <a:t>, </a:t>
            </a:r>
            <a:r>
              <a:rPr lang="en-US" sz="2799" b="1">
                <a:solidFill>
                  <a:srgbClr val="111D48"/>
                </a:solidFill>
                <a:latin typeface="Inter Bold"/>
                <a:ea typeface="Inter Bold"/>
                <a:cs typeface="Inter Bold"/>
                <a:sym typeface="Inter Bold"/>
              </a:rPr>
              <a:t>dizziness</a:t>
            </a:r>
            <a:r>
              <a:rPr lang="en-US" sz="2799">
                <a:solidFill>
                  <a:srgbClr val="111D48"/>
                </a:solidFill>
                <a:latin typeface="Inter"/>
                <a:ea typeface="Inter"/>
                <a:cs typeface="Inter"/>
                <a:sym typeface="Inter"/>
              </a:rPr>
              <a:t>, or poor balance can increase fall risk.</a:t>
            </a:r>
          </a:p>
          <a:p>
            <a:pPr algn="l">
              <a:lnSpc>
                <a:spcPts val="3779"/>
              </a:lnSpc>
            </a:pPr>
            <a:endParaRPr lang="en-US" sz="2799">
              <a:solidFill>
                <a:srgbClr val="111D48"/>
              </a:solidFill>
              <a:latin typeface="Inter"/>
              <a:ea typeface="Inter"/>
              <a:cs typeface="Inter"/>
              <a:sym typeface="Inter"/>
            </a:endParaRPr>
          </a:p>
          <a:p>
            <a:pPr algn="l">
              <a:lnSpc>
                <a:spcPts val="3779"/>
              </a:lnSpc>
            </a:pPr>
            <a:endParaRPr lang="en-US" sz="2799">
              <a:solidFill>
                <a:srgbClr val="111D48"/>
              </a:solidFill>
              <a:latin typeface="Inter"/>
              <a:ea typeface="Inter"/>
              <a:cs typeface="Inter"/>
              <a:sym typeface="Inter"/>
            </a:endParaRPr>
          </a:p>
          <a:p>
            <a:pPr algn="l">
              <a:lnSpc>
                <a:spcPts val="3779"/>
              </a:lnSpc>
            </a:pPr>
            <a:endParaRPr lang="en-US" sz="2799">
              <a:solidFill>
                <a:srgbClr val="111D48"/>
              </a:solidFill>
              <a:latin typeface="Inter"/>
              <a:ea typeface="Inter"/>
              <a:cs typeface="Inter"/>
              <a:sym typeface="Inter"/>
            </a:endParaRPr>
          </a:p>
          <a:p>
            <a:pPr algn="l">
              <a:lnSpc>
                <a:spcPts val="3779"/>
              </a:lnSpc>
            </a:pPr>
            <a:endParaRPr lang="en-US" sz="2799">
              <a:solidFill>
                <a:srgbClr val="111D48"/>
              </a:solidFill>
              <a:latin typeface="Inter"/>
              <a:ea typeface="Inter"/>
              <a:cs typeface="Inter"/>
              <a:sym typeface="Inter"/>
            </a:endParaRPr>
          </a:p>
          <a:p>
            <a:pPr algn="l">
              <a:lnSpc>
                <a:spcPts val="3779"/>
              </a:lnSpc>
            </a:pPr>
            <a:endParaRPr lang="en-US" sz="2799">
              <a:solidFill>
                <a:srgbClr val="111D48"/>
              </a:solidFill>
              <a:latin typeface="Inter"/>
              <a:ea typeface="Inter"/>
              <a:cs typeface="Inter"/>
              <a:sym typeface="Inter"/>
            </a:endParaRPr>
          </a:p>
        </p:txBody>
      </p:sp>
      <p:sp>
        <p:nvSpPr>
          <p:cNvPr id="27" name="TextBox 27"/>
          <p:cNvSpPr txBox="1"/>
          <p:nvPr/>
        </p:nvSpPr>
        <p:spPr>
          <a:xfrm>
            <a:off x="652243" y="8873490"/>
            <a:ext cx="16983515" cy="1645286"/>
          </a:xfrm>
          <a:prstGeom prst="rect">
            <a:avLst/>
          </a:prstGeom>
        </p:spPr>
        <p:txBody>
          <a:bodyPr lIns="0" tIns="0" rIns="0" bIns="0" rtlCol="0" anchor="t">
            <a:spAutoFit/>
          </a:bodyPr>
          <a:lstStyle/>
          <a:p>
            <a:pPr algn="ctr">
              <a:lnSpc>
                <a:spcPts val="4339"/>
              </a:lnSpc>
              <a:spcBef>
                <a:spcPct val="0"/>
              </a:spcBef>
            </a:pPr>
            <a:r>
              <a:rPr lang="en-US" sz="3099" b="1">
                <a:solidFill>
                  <a:srgbClr val="111D48"/>
                </a:solidFill>
                <a:latin typeface="Poppins Bold"/>
                <a:ea typeface="Poppins Bold"/>
                <a:cs typeface="Poppins Bold"/>
                <a:sym typeface="Poppins Bold"/>
              </a:rPr>
              <a:t>If you answered “yes” to any of these questions, talk with your health care provider about a falls risk assessment.</a:t>
            </a:r>
          </a:p>
          <a:p>
            <a:pPr algn="ctr">
              <a:lnSpc>
                <a:spcPts val="4339"/>
              </a:lnSpc>
              <a:spcBef>
                <a:spcPct val="0"/>
              </a:spcBef>
            </a:pPr>
            <a:endParaRPr lang="en-US" sz="3099" b="1">
              <a:solidFill>
                <a:srgbClr val="111D48"/>
              </a:solidFill>
              <a:latin typeface="Poppins Bold"/>
              <a:ea typeface="Poppins Bold"/>
              <a:cs typeface="Poppins Bold"/>
              <a:sym typeface="Poppi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915533" y="2727182"/>
            <a:ext cx="15343767" cy="3951914"/>
            <a:chOff x="0" y="0"/>
            <a:chExt cx="1755400" cy="452118"/>
          </a:xfrm>
        </p:grpSpPr>
        <p:sp>
          <p:nvSpPr>
            <p:cNvPr id="3" name="Freeform 3"/>
            <p:cNvSpPr/>
            <p:nvPr/>
          </p:nvSpPr>
          <p:spPr>
            <a:xfrm>
              <a:off x="0" y="0"/>
              <a:ext cx="1755400" cy="452118"/>
            </a:xfrm>
            <a:custGeom>
              <a:avLst/>
              <a:gdLst/>
              <a:ahLst/>
              <a:cxnLst/>
              <a:rect l="l" t="t" r="r" b="b"/>
              <a:pathLst>
                <a:path w="1755400" h="452118">
                  <a:moveTo>
                    <a:pt x="25228" y="0"/>
                  </a:moveTo>
                  <a:lnTo>
                    <a:pt x="1730171" y="0"/>
                  </a:lnTo>
                  <a:cubicBezTo>
                    <a:pt x="1736862" y="0"/>
                    <a:pt x="1743279" y="2658"/>
                    <a:pt x="1748011" y="7389"/>
                  </a:cubicBezTo>
                  <a:cubicBezTo>
                    <a:pt x="1752742" y="12120"/>
                    <a:pt x="1755400" y="18537"/>
                    <a:pt x="1755400" y="25228"/>
                  </a:cubicBezTo>
                  <a:lnTo>
                    <a:pt x="1755400" y="426889"/>
                  </a:lnTo>
                  <a:cubicBezTo>
                    <a:pt x="1755400" y="440823"/>
                    <a:pt x="1744105" y="452118"/>
                    <a:pt x="1730171" y="452118"/>
                  </a:cubicBezTo>
                  <a:lnTo>
                    <a:pt x="25228" y="452118"/>
                  </a:lnTo>
                  <a:cubicBezTo>
                    <a:pt x="11295" y="452118"/>
                    <a:pt x="0" y="440823"/>
                    <a:pt x="0" y="426889"/>
                  </a:cubicBezTo>
                  <a:lnTo>
                    <a:pt x="0" y="25228"/>
                  </a:lnTo>
                  <a:cubicBezTo>
                    <a:pt x="0" y="11295"/>
                    <a:pt x="11295" y="0"/>
                    <a:pt x="25228" y="0"/>
                  </a:cubicBezTo>
                  <a:close/>
                </a:path>
              </a:pathLst>
            </a:custGeom>
            <a:blipFill>
              <a:blip r:embed="rId2"/>
              <a:stretch>
                <a:fillRect t="-59198" b="-59198"/>
              </a:stretch>
            </a:blipFill>
          </p:spPr>
          <p:txBody>
            <a:bodyPr/>
            <a:lstStyle/>
            <a:p>
              <a:endParaRPr lang="en-US"/>
            </a:p>
          </p:txBody>
        </p:sp>
      </p:grpSp>
      <p:grpSp>
        <p:nvGrpSpPr>
          <p:cNvPr id="4" name="Group 4"/>
          <p:cNvGrpSpPr/>
          <p:nvPr/>
        </p:nvGrpSpPr>
        <p:grpSpPr>
          <a:xfrm rot="-5400000">
            <a:off x="10736438" y="156233"/>
            <a:ext cx="3951914" cy="9093811"/>
            <a:chOff x="0" y="0"/>
            <a:chExt cx="1040833" cy="2395078"/>
          </a:xfrm>
        </p:grpSpPr>
        <p:sp>
          <p:nvSpPr>
            <p:cNvPr id="5" name="Freeform 5"/>
            <p:cNvSpPr/>
            <p:nvPr/>
          </p:nvSpPr>
          <p:spPr>
            <a:xfrm>
              <a:off x="0" y="0"/>
              <a:ext cx="1040833" cy="2395078"/>
            </a:xfrm>
            <a:custGeom>
              <a:avLst/>
              <a:gdLst/>
              <a:ahLst/>
              <a:cxnLst/>
              <a:rect l="l" t="t" r="r" b="b"/>
              <a:pathLst>
                <a:path w="1040833" h="2395078">
                  <a:moveTo>
                    <a:pt x="97952" y="0"/>
                  </a:moveTo>
                  <a:lnTo>
                    <a:pt x="942882" y="0"/>
                  </a:lnTo>
                  <a:cubicBezTo>
                    <a:pt x="996979" y="0"/>
                    <a:pt x="1040833" y="43854"/>
                    <a:pt x="1040833" y="97952"/>
                  </a:cubicBezTo>
                  <a:lnTo>
                    <a:pt x="1040833" y="2297126"/>
                  </a:lnTo>
                  <a:cubicBezTo>
                    <a:pt x="1040833" y="2351224"/>
                    <a:pt x="996979" y="2395078"/>
                    <a:pt x="942882" y="2395078"/>
                  </a:cubicBezTo>
                  <a:lnTo>
                    <a:pt x="97952" y="2395078"/>
                  </a:lnTo>
                  <a:cubicBezTo>
                    <a:pt x="43854" y="2395078"/>
                    <a:pt x="0" y="2351224"/>
                    <a:pt x="0" y="2297126"/>
                  </a:cubicBezTo>
                  <a:lnTo>
                    <a:pt x="0" y="97952"/>
                  </a:lnTo>
                  <a:cubicBezTo>
                    <a:pt x="0" y="43854"/>
                    <a:pt x="43854" y="0"/>
                    <a:pt x="97952" y="0"/>
                  </a:cubicBezTo>
                  <a:close/>
                </a:path>
              </a:pathLst>
            </a:custGeom>
            <a:gradFill rotWithShape="1">
              <a:gsLst>
                <a:gs pos="0">
                  <a:srgbClr val="9AAFC0">
                    <a:alpha val="0"/>
                  </a:srgbClr>
                </a:gs>
                <a:gs pos="50000">
                  <a:srgbClr val="121F49">
                    <a:alpha val="18500"/>
                  </a:srgbClr>
                </a:gs>
                <a:gs pos="100000">
                  <a:srgbClr val="121F49">
                    <a:alpha val="100000"/>
                  </a:srgbClr>
                </a:gs>
              </a:gsLst>
              <a:lin ang="5400000"/>
            </a:gradFill>
          </p:spPr>
          <p:txBody>
            <a:bodyPr/>
            <a:lstStyle/>
            <a:p>
              <a:endParaRPr lang="en-US"/>
            </a:p>
          </p:txBody>
        </p:sp>
        <p:sp>
          <p:nvSpPr>
            <p:cNvPr id="6" name="TextBox 6"/>
            <p:cNvSpPr txBox="1"/>
            <p:nvPr/>
          </p:nvSpPr>
          <p:spPr>
            <a:xfrm>
              <a:off x="0" y="-38100"/>
              <a:ext cx="1040833" cy="2433178"/>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915533" y="8574570"/>
            <a:ext cx="15343767" cy="1521733"/>
            <a:chOff x="0" y="0"/>
            <a:chExt cx="4041157" cy="400786"/>
          </a:xfrm>
        </p:grpSpPr>
        <p:sp>
          <p:nvSpPr>
            <p:cNvPr id="8" name="Freeform 8"/>
            <p:cNvSpPr/>
            <p:nvPr/>
          </p:nvSpPr>
          <p:spPr>
            <a:xfrm>
              <a:off x="0" y="0"/>
              <a:ext cx="4041156" cy="400786"/>
            </a:xfrm>
            <a:custGeom>
              <a:avLst/>
              <a:gdLst/>
              <a:ahLst/>
              <a:cxnLst/>
              <a:rect l="l" t="t" r="r" b="b"/>
              <a:pathLst>
                <a:path w="4041156" h="400786">
                  <a:moveTo>
                    <a:pt x="25228" y="0"/>
                  </a:moveTo>
                  <a:lnTo>
                    <a:pt x="4015928" y="0"/>
                  </a:lnTo>
                  <a:cubicBezTo>
                    <a:pt x="4022619" y="0"/>
                    <a:pt x="4029036" y="2658"/>
                    <a:pt x="4033767" y="7389"/>
                  </a:cubicBezTo>
                  <a:cubicBezTo>
                    <a:pt x="4038498" y="12120"/>
                    <a:pt x="4041156" y="18537"/>
                    <a:pt x="4041156" y="25228"/>
                  </a:cubicBezTo>
                  <a:lnTo>
                    <a:pt x="4041156" y="375557"/>
                  </a:lnTo>
                  <a:cubicBezTo>
                    <a:pt x="4041156" y="389491"/>
                    <a:pt x="4029861" y="400786"/>
                    <a:pt x="4015928" y="400786"/>
                  </a:cubicBezTo>
                  <a:lnTo>
                    <a:pt x="25228" y="400786"/>
                  </a:lnTo>
                  <a:cubicBezTo>
                    <a:pt x="11295" y="400786"/>
                    <a:pt x="0" y="389491"/>
                    <a:pt x="0" y="375557"/>
                  </a:cubicBezTo>
                  <a:lnTo>
                    <a:pt x="0" y="25228"/>
                  </a:lnTo>
                  <a:cubicBezTo>
                    <a:pt x="0" y="11295"/>
                    <a:pt x="11295" y="0"/>
                    <a:pt x="25228" y="0"/>
                  </a:cubicBezTo>
                  <a:close/>
                </a:path>
              </a:pathLst>
            </a:custGeom>
            <a:solidFill>
              <a:srgbClr val="C3DEF5"/>
            </a:solidFill>
          </p:spPr>
          <p:txBody>
            <a:bodyPr/>
            <a:lstStyle/>
            <a:p>
              <a:endParaRPr lang="en-US"/>
            </a:p>
          </p:txBody>
        </p:sp>
        <p:sp>
          <p:nvSpPr>
            <p:cNvPr id="9" name="TextBox 9"/>
            <p:cNvSpPr txBox="1"/>
            <p:nvPr/>
          </p:nvSpPr>
          <p:spPr>
            <a:xfrm>
              <a:off x="0" y="-47625"/>
              <a:ext cx="4041157" cy="448411"/>
            </a:xfrm>
            <a:prstGeom prst="rect">
              <a:avLst/>
            </a:prstGeom>
          </p:spPr>
          <p:txBody>
            <a:bodyPr lIns="50800" tIns="50800" rIns="50800" bIns="50800" rtlCol="0" anchor="ctr"/>
            <a:lstStyle/>
            <a:p>
              <a:pPr algn="ctr">
                <a:lnSpc>
                  <a:spcPts val="4339"/>
                </a:lnSpc>
              </a:pPr>
              <a:endParaRPr/>
            </a:p>
          </p:txBody>
        </p:sp>
      </p:grpSp>
      <p:grpSp>
        <p:nvGrpSpPr>
          <p:cNvPr id="10" name="Group 10"/>
          <p:cNvGrpSpPr/>
          <p:nvPr/>
        </p:nvGrpSpPr>
        <p:grpSpPr>
          <a:xfrm>
            <a:off x="2218025" y="8992232"/>
            <a:ext cx="774439" cy="758165"/>
            <a:chOff x="0" y="0"/>
            <a:chExt cx="830247" cy="812800"/>
          </a:xfrm>
        </p:grpSpPr>
        <p:sp>
          <p:nvSpPr>
            <p:cNvPr id="11" name="Freeform 11"/>
            <p:cNvSpPr/>
            <p:nvPr/>
          </p:nvSpPr>
          <p:spPr>
            <a:xfrm>
              <a:off x="0" y="0"/>
              <a:ext cx="830247" cy="812800"/>
            </a:xfrm>
            <a:custGeom>
              <a:avLst/>
              <a:gdLst/>
              <a:ahLst/>
              <a:cxnLst/>
              <a:rect l="l" t="t" r="r" b="b"/>
              <a:pathLst>
                <a:path w="830247" h="812800">
                  <a:moveTo>
                    <a:pt x="149952" y="0"/>
                  </a:moveTo>
                  <a:lnTo>
                    <a:pt x="680295" y="0"/>
                  </a:lnTo>
                  <a:cubicBezTo>
                    <a:pt x="720065" y="0"/>
                    <a:pt x="758205" y="15798"/>
                    <a:pt x="786327" y="43920"/>
                  </a:cubicBezTo>
                  <a:cubicBezTo>
                    <a:pt x="814448" y="72041"/>
                    <a:pt x="830247" y="110182"/>
                    <a:pt x="830247" y="149952"/>
                  </a:cubicBezTo>
                  <a:lnTo>
                    <a:pt x="830247" y="662848"/>
                  </a:lnTo>
                  <a:cubicBezTo>
                    <a:pt x="830247" y="702618"/>
                    <a:pt x="814448" y="740759"/>
                    <a:pt x="786327" y="768880"/>
                  </a:cubicBezTo>
                  <a:cubicBezTo>
                    <a:pt x="758205" y="797001"/>
                    <a:pt x="720065" y="812800"/>
                    <a:pt x="680295" y="812800"/>
                  </a:cubicBezTo>
                  <a:lnTo>
                    <a:pt x="149952" y="812800"/>
                  </a:lnTo>
                  <a:cubicBezTo>
                    <a:pt x="110182" y="812800"/>
                    <a:pt x="72041" y="797001"/>
                    <a:pt x="43920" y="768880"/>
                  </a:cubicBezTo>
                  <a:cubicBezTo>
                    <a:pt x="15798" y="740759"/>
                    <a:pt x="0" y="702618"/>
                    <a:pt x="0" y="662848"/>
                  </a:cubicBezTo>
                  <a:lnTo>
                    <a:pt x="0" y="149952"/>
                  </a:lnTo>
                  <a:cubicBezTo>
                    <a:pt x="0" y="110182"/>
                    <a:pt x="15798" y="72041"/>
                    <a:pt x="43920" y="43920"/>
                  </a:cubicBezTo>
                  <a:cubicBezTo>
                    <a:pt x="72041" y="15798"/>
                    <a:pt x="110182" y="0"/>
                    <a:pt x="149952" y="0"/>
                  </a:cubicBezTo>
                  <a:close/>
                </a:path>
              </a:pathLst>
            </a:custGeom>
            <a:solidFill>
              <a:srgbClr val="111D48"/>
            </a:solidFill>
          </p:spPr>
          <p:txBody>
            <a:bodyPr/>
            <a:lstStyle/>
            <a:p>
              <a:endParaRPr lang="en-US"/>
            </a:p>
          </p:txBody>
        </p:sp>
        <p:sp>
          <p:nvSpPr>
            <p:cNvPr id="12" name="TextBox 12"/>
            <p:cNvSpPr txBox="1"/>
            <p:nvPr/>
          </p:nvSpPr>
          <p:spPr>
            <a:xfrm>
              <a:off x="0" y="-47625"/>
              <a:ext cx="830247" cy="860425"/>
            </a:xfrm>
            <a:prstGeom prst="rect">
              <a:avLst/>
            </a:prstGeom>
          </p:spPr>
          <p:txBody>
            <a:bodyPr lIns="50800" tIns="50800" rIns="50800" bIns="50800" rtlCol="0" anchor="ctr"/>
            <a:lstStyle/>
            <a:p>
              <a:pPr algn="ctr">
                <a:lnSpc>
                  <a:spcPts val="4339"/>
                </a:lnSpc>
              </a:pPr>
              <a:endParaRPr/>
            </a:p>
          </p:txBody>
        </p:sp>
      </p:grpSp>
      <p:grpSp>
        <p:nvGrpSpPr>
          <p:cNvPr id="13" name="Group 13"/>
          <p:cNvGrpSpPr/>
          <p:nvPr/>
        </p:nvGrpSpPr>
        <p:grpSpPr>
          <a:xfrm>
            <a:off x="11169950" y="1028700"/>
            <a:ext cx="758165" cy="75816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C3DEF5"/>
            </a:solidFill>
          </p:spPr>
          <p:txBody>
            <a:bodyPr/>
            <a:lstStyle/>
            <a:p>
              <a:endParaRPr lang="en-US"/>
            </a:p>
          </p:txBody>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2370675" y="9163427"/>
            <a:ext cx="469139" cy="415774"/>
          </a:xfrm>
          <a:custGeom>
            <a:avLst/>
            <a:gdLst/>
            <a:ahLst/>
            <a:cxnLst/>
            <a:rect l="l" t="t" r="r" b="b"/>
            <a:pathLst>
              <a:path w="469139" h="415774">
                <a:moveTo>
                  <a:pt x="0" y="0"/>
                </a:moveTo>
                <a:lnTo>
                  <a:pt x="469139" y="0"/>
                </a:lnTo>
                <a:lnTo>
                  <a:pt x="469139" y="415774"/>
                </a:lnTo>
                <a:lnTo>
                  <a:pt x="0" y="4157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rot="-5400000">
            <a:off x="15597619" y="-750574"/>
            <a:ext cx="1022969" cy="1747741"/>
          </a:xfrm>
          <a:custGeom>
            <a:avLst/>
            <a:gdLst/>
            <a:ahLst/>
            <a:cxnLst/>
            <a:rect l="l" t="t" r="r" b="b"/>
            <a:pathLst>
              <a:path w="1022969" h="1747741">
                <a:moveTo>
                  <a:pt x="0" y="0"/>
                </a:moveTo>
                <a:lnTo>
                  <a:pt x="1022969" y="0"/>
                </a:lnTo>
                <a:lnTo>
                  <a:pt x="1022969" y="1747741"/>
                </a:lnTo>
                <a:lnTo>
                  <a:pt x="0" y="1747741"/>
                </a:lnTo>
                <a:lnTo>
                  <a:pt x="0" y="0"/>
                </a:lnTo>
                <a:close/>
              </a:path>
            </a:pathLst>
          </a:custGeom>
          <a:blipFill>
            <a:blip>
              <a:extLst>
                <a:ext uri="{96DAC541-7B7A-43D3-8B79-37D633B846F1}">
                  <asvg:svgBlip xmlns:asvg="http://schemas.microsoft.com/office/drawing/2016/SVG/main" r:embed="rId4"/>
                </a:ext>
              </a:extLst>
            </a:blip>
            <a:stretch>
              <a:fillRect l="-615095" b="-135260"/>
            </a:stretch>
          </a:blipFill>
        </p:spPr>
        <p:txBody>
          <a:bodyPr/>
          <a:lstStyle/>
          <a:p>
            <a:endParaRPr lang="en-US"/>
          </a:p>
        </p:txBody>
      </p:sp>
      <p:sp>
        <p:nvSpPr>
          <p:cNvPr id="18" name="Freeform 18"/>
          <p:cNvSpPr/>
          <p:nvPr/>
        </p:nvSpPr>
        <p:spPr>
          <a:xfrm>
            <a:off x="11307633" y="1181100"/>
            <a:ext cx="482800" cy="482800"/>
          </a:xfrm>
          <a:custGeom>
            <a:avLst/>
            <a:gdLst/>
            <a:ahLst/>
            <a:cxnLst/>
            <a:rect l="l" t="t" r="r" b="b"/>
            <a:pathLst>
              <a:path w="482800" h="482800">
                <a:moveTo>
                  <a:pt x="0" y="0"/>
                </a:moveTo>
                <a:lnTo>
                  <a:pt x="482799" y="0"/>
                </a:lnTo>
                <a:lnTo>
                  <a:pt x="482799" y="482800"/>
                </a:lnTo>
                <a:lnTo>
                  <a:pt x="0" y="482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TextBox 19"/>
          <p:cNvSpPr txBox="1"/>
          <p:nvPr/>
        </p:nvSpPr>
        <p:spPr>
          <a:xfrm>
            <a:off x="1028700" y="1283191"/>
            <a:ext cx="8558717" cy="8572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Review Your Medications</a:t>
            </a:r>
          </a:p>
        </p:txBody>
      </p:sp>
      <p:sp>
        <p:nvSpPr>
          <p:cNvPr id="20" name="TextBox 20"/>
          <p:cNvSpPr txBox="1"/>
          <p:nvPr/>
        </p:nvSpPr>
        <p:spPr>
          <a:xfrm>
            <a:off x="3248408" y="8911574"/>
            <a:ext cx="13580660" cy="948055"/>
          </a:xfrm>
          <a:prstGeom prst="rect">
            <a:avLst/>
          </a:prstGeom>
        </p:spPr>
        <p:txBody>
          <a:bodyPr lIns="0" tIns="0" rIns="0" bIns="0" rtlCol="0" anchor="t">
            <a:spAutoFit/>
          </a:bodyPr>
          <a:lstStyle/>
          <a:p>
            <a:pPr algn="l">
              <a:lnSpc>
                <a:spcPts val="3739"/>
              </a:lnSpc>
            </a:pPr>
            <a:r>
              <a:rPr lang="en-US" sz="3399" b="1" spc="-169">
                <a:solidFill>
                  <a:srgbClr val="111D48"/>
                </a:solidFill>
                <a:latin typeface="Inter Bold"/>
                <a:ea typeface="Inter Bold"/>
                <a:cs typeface="Inter Bold"/>
                <a:sym typeface="Inter Bold"/>
              </a:rPr>
              <a:t>Bring all prescriptions, OTC products, vitamins, and supplements to your appointment</a:t>
            </a:r>
          </a:p>
        </p:txBody>
      </p:sp>
      <p:sp>
        <p:nvSpPr>
          <p:cNvPr id="21" name="TextBox 21"/>
          <p:cNvSpPr txBox="1"/>
          <p:nvPr/>
        </p:nvSpPr>
        <p:spPr>
          <a:xfrm>
            <a:off x="12193308" y="765749"/>
            <a:ext cx="4784750" cy="1144906"/>
          </a:xfrm>
          <a:prstGeom prst="rect">
            <a:avLst/>
          </a:prstGeom>
        </p:spPr>
        <p:txBody>
          <a:bodyPr lIns="0" tIns="0" rIns="0" bIns="0" rtlCol="0" anchor="t">
            <a:spAutoFit/>
          </a:bodyPr>
          <a:lstStyle/>
          <a:p>
            <a:pPr algn="l">
              <a:lnSpc>
                <a:spcPts val="4619"/>
              </a:lnSpc>
            </a:pPr>
            <a:r>
              <a:rPr lang="en-US" sz="3299" b="1">
                <a:solidFill>
                  <a:srgbClr val="A41A1A"/>
                </a:solidFill>
                <a:latin typeface="Canva Sans Bold"/>
                <a:ea typeface="Canva Sans Bold"/>
                <a:cs typeface="Canva Sans Bold"/>
                <a:sym typeface="Canva Sans Bold"/>
              </a:rPr>
              <a:t>NEVER STOP</a:t>
            </a:r>
            <a:r>
              <a:rPr lang="en-US" sz="3299">
                <a:solidFill>
                  <a:srgbClr val="A41A1A"/>
                </a:solidFill>
                <a:latin typeface="Canva Sans"/>
                <a:ea typeface="Canva Sans"/>
                <a:cs typeface="Canva Sans"/>
                <a:sym typeface="Canva Sans"/>
              </a:rPr>
              <a:t> </a:t>
            </a:r>
          </a:p>
          <a:p>
            <a:pPr algn="l">
              <a:lnSpc>
                <a:spcPts val="4619"/>
              </a:lnSpc>
              <a:spcBef>
                <a:spcPct val="0"/>
              </a:spcBef>
            </a:pPr>
            <a:r>
              <a:rPr lang="en-US" sz="3299">
                <a:solidFill>
                  <a:srgbClr val="A41A1A"/>
                </a:solidFill>
                <a:latin typeface="Canva Sans"/>
                <a:ea typeface="Canva Sans"/>
                <a:cs typeface="Canva Sans"/>
                <a:sym typeface="Canva Sans"/>
              </a:rPr>
              <a:t>a medicine on your own</a:t>
            </a:r>
          </a:p>
        </p:txBody>
      </p:sp>
      <p:grpSp>
        <p:nvGrpSpPr>
          <p:cNvPr id="22" name="Group 22"/>
          <p:cNvGrpSpPr/>
          <p:nvPr/>
        </p:nvGrpSpPr>
        <p:grpSpPr>
          <a:xfrm>
            <a:off x="1915533" y="6889779"/>
            <a:ext cx="15343767" cy="1521733"/>
            <a:chOff x="0" y="0"/>
            <a:chExt cx="4041157" cy="400786"/>
          </a:xfrm>
        </p:grpSpPr>
        <p:sp>
          <p:nvSpPr>
            <p:cNvPr id="23" name="Freeform 23"/>
            <p:cNvSpPr/>
            <p:nvPr/>
          </p:nvSpPr>
          <p:spPr>
            <a:xfrm>
              <a:off x="0" y="0"/>
              <a:ext cx="4041156" cy="400786"/>
            </a:xfrm>
            <a:custGeom>
              <a:avLst/>
              <a:gdLst/>
              <a:ahLst/>
              <a:cxnLst/>
              <a:rect l="l" t="t" r="r" b="b"/>
              <a:pathLst>
                <a:path w="4041156" h="400786">
                  <a:moveTo>
                    <a:pt x="25228" y="0"/>
                  </a:moveTo>
                  <a:lnTo>
                    <a:pt x="4015928" y="0"/>
                  </a:lnTo>
                  <a:cubicBezTo>
                    <a:pt x="4022619" y="0"/>
                    <a:pt x="4029036" y="2658"/>
                    <a:pt x="4033767" y="7389"/>
                  </a:cubicBezTo>
                  <a:cubicBezTo>
                    <a:pt x="4038498" y="12120"/>
                    <a:pt x="4041156" y="18537"/>
                    <a:pt x="4041156" y="25228"/>
                  </a:cubicBezTo>
                  <a:lnTo>
                    <a:pt x="4041156" y="375557"/>
                  </a:lnTo>
                  <a:cubicBezTo>
                    <a:pt x="4041156" y="389491"/>
                    <a:pt x="4029861" y="400786"/>
                    <a:pt x="4015928" y="400786"/>
                  </a:cubicBezTo>
                  <a:lnTo>
                    <a:pt x="25228" y="400786"/>
                  </a:lnTo>
                  <a:cubicBezTo>
                    <a:pt x="11295" y="400786"/>
                    <a:pt x="0" y="389491"/>
                    <a:pt x="0" y="375557"/>
                  </a:cubicBezTo>
                  <a:lnTo>
                    <a:pt x="0" y="25228"/>
                  </a:lnTo>
                  <a:cubicBezTo>
                    <a:pt x="0" y="11295"/>
                    <a:pt x="11295" y="0"/>
                    <a:pt x="25228" y="0"/>
                  </a:cubicBezTo>
                  <a:close/>
                </a:path>
              </a:pathLst>
            </a:custGeom>
            <a:solidFill>
              <a:srgbClr val="C3DEF5"/>
            </a:solidFill>
          </p:spPr>
          <p:txBody>
            <a:bodyPr/>
            <a:lstStyle/>
            <a:p>
              <a:endParaRPr lang="en-US"/>
            </a:p>
          </p:txBody>
        </p:sp>
        <p:sp>
          <p:nvSpPr>
            <p:cNvPr id="24" name="TextBox 24"/>
            <p:cNvSpPr txBox="1"/>
            <p:nvPr/>
          </p:nvSpPr>
          <p:spPr>
            <a:xfrm>
              <a:off x="0" y="-47625"/>
              <a:ext cx="4041157" cy="448411"/>
            </a:xfrm>
            <a:prstGeom prst="rect">
              <a:avLst/>
            </a:prstGeom>
          </p:spPr>
          <p:txBody>
            <a:bodyPr lIns="50800" tIns="50800" rIns="50800" bIns="50800" rtlCol="0" anchor="ctr"/>
            <a:lstStyle/>
            <a:p>
              <a:pPr algn="ctr">
                <a:lnSpc>
                  <a:spcPts val="4339"/>
                </a:lnSpc>
              </a:pPr>
              <a:endParaRPr/>
            </a:p>
          </p:txBody>
        </p:sp>
      </p:grpSp>
      <p:sp>
        <p:nvSpPr>
          <p:cNvPr id="25" name="TextBox 25"/>
          <p:cNvSpPr txBox="1"/>
          <p:nvPr/>
        </p:nvSpPr>
        <p:spPr>
          <a:xfrm>
            <a:off x="3270328" y="7424268"/>
            <a:ext cx="12857825" cy="481330"/>
          </a:xfrm>
          <a:prstGeom prst="rect">
            <a:avLst/>
          </a:prstGeom>
        </p:spPr>
        <p:txBody>
          <a:bodyPr lIns="0" tIns="0" rIns="0" bIns="0" rtlCol="0" anchor="t">
            <a:spAutoFit/>
          </a:bodyPr>
          <a:lstStyle/>
          <a:p>
            <a:pPr algn="l">
              <a:lnSpc>
                <a:spcPts val="3739"/>
              </a:lnSpc>
            </a:pPr>
            <a:r>
              <a:rPr lang="en-US" sz="3399" b="1" spc="-169">
                <a:solidFill>
                  <a:srgbClr val="111D48"/>
                </a:solidFill>
                <a:latin typeface="Inter Bold"/>
                <a:ea typeface="Inter Bold"/>
                <a:cs typeface="Inter Bold"/>
                <a:sym typeface="Inter Bold"/>
              </a:rPr>
              <a:t>Some medicines can make you dizzy, sleepy, or lightheaded</a:t>
            </a:r>
          </a:p>
        </p:txBody>
      </p:sp>
      <p:grpSp>
        <p:nvGrpSpPr>
          <p:cNvPr id="26" name="Group 26"/>
          <p:cNvGrpSpPr/>
          <p:nvPr/>
        </p:nvGrpSpPr>
        <p:grpSpPr>
          <a:xfrm>
            <a:off x="2218025" y="7263426"/>
            <a:ext cx="774439" cy="774439"/>
            <a:chOff x="0" y="0"/>
            <a:chExt cx="812800" cy="812800"/>
          </a:xfrm>
        </p:grpSpPr>
        <p:sp>
          <p:nvSpPr>
            <p:cNvPr id="27" name="Freeform 27"/>
            <p:cNvSpPr/>
            <p:nvPr/>
          </p:nvSpPr>
          <p:spPr>
            <a:xfrm>
              <a:off x="0" y="0"/>
              <a:ext cx="812800" cy="812800"/>
            </a:xfrm>
            <a:custGeom>
              <a:avLst/>
              <a:gdLst/>
              <a:ahLst/>
              <a:cxnLst/>
              <a:rect l="l" t="t" r="r" b="b"/>
              <a:pathLst>
                <a:path w="812800" h="812800">
                  <a:moveTo>
                    <a:pt x="149952" y="0"/>
                  </a:moveTo>
                  <a:lnTo>
                    <a:pt x="662848" y="0"/>
                  </a:lnTo>
                  <a:cubicBezTo>
                    <a:pt x="702618" y="0"/>
                    <a:pt x="740759" y="15798"/>
                    <a:pt x="768880" y="43920"/>
                  </a:cubicBezTo>
                  <a:cubicBezTo>
                    <a:pt x="797001" y="72041"/>
                    <a:pt x="812800" y="110182"/>
                    <a:pt x="812800" y="149952"/>
                  </a:cubicBezTo>
                  <a:lnTo>
                    <a:pt x="812800" y="662848"/>
                  </a:lnTo>
                  <a:cubicBezTo>
                    <a:pt x="812800" y="702618"/>
                    <a:pt x="797001" y="740759"/>
                    <a:pt x="768880" y="768880"/>
                  </a:cubicBezTo>
                  <a:cubicBezTo>
                    <a:pt x="740759" y="797001"/>
                    <a:pt x="702618" y="812800"/>
                    <a:pt x="662848" y="812800"/>
                  </a:cubicBezTo>
                  <a:lnTo>
                    <a:pt x="149952" y="812800"/>
                  </a:lnTo>
                  <a:cubicBezTo>
                    <a:pt x="110182" y="812800"/>
                    <a:pt x="72041" y="797001"/>
                    <a:pt x="43920" y="768880"/>
                  </a:cubicBezTo>
                  <a:cubicBezTo>
                    <a:pt x="15798" y="740759"/>
                    <a:pt x="0" y="702618"/>
                    <a:pt x="0" y="662848"/>
                  </a:cubicBezTo>
                  <a:lnTo>
                    <a:pt x="0" y="149952"/>
                  </a:lnTo>
                  <a:cubicBezTo>
                    <a:pt x="0" y="110182"/>
                    <a:pt x="15798" y="72041"/>
                    <a:pt x="43920" y="43920"/>
                  </a:cubicBezTo>
                  <a:cubicBezTo>
                    <a:pt x="72041" y="15798"/>
                    <a:pt x="110182" y="0"/>
                    <a:pt x="149952" y="0"/>
                  </a:cubicBezTo>
                  <a:close/>
                </a:path>
              </a:pathLst>
            </a:custGeom>
            <a:solidFill>
              <a:srgbClr val="111D48"/>
            </a:solidFill>
          </p:spPr>
          <p:txBody>
            <a:bodyPr/>
            <a:lstStyle/>
            <a:p>
              <a:endParaRPr lang="en-US"/>
            </a:p>
          </p:txBody>
        </p:sp>
        <p:sp>
          <p:nvSpPr>
            <p:cNvPr id="28" name="TextBox 2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a:off x="2339867" y="7349609"/>
            <a:ext cx="530756" cy="663445"/>
          </a:xfrm>
          <a:custGeom>
            <a:avLst/>
            <a:gdLst/>
            <a:ahLst/>
            <a:cxnLst/>
            <a:rect l="l" t="t" r="r" b="b"/>
            <a:pathLst>
              <a:path w="530756" h="663445">
                <a:moveTo>
                  <a:pt x="0" y="0"/>
                </a:moveTo>
                <a:lnTo>
                  <a:pt x="530756" y="0"/>
                </a:lnTo>
                <a:lnTo>
                  <a:pt x="530756" y="663445"/>
                </a:lnTo>
                <a:lnTo>
                  <a:pt x="0" y="6634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895005" y="2817368"/>
            <a:ext cx="4870110" cy="7309162"/>
            <a:chOff x="0" y="0"/>
            <a:chExt cx="557164" cy="836203"/>
          </a:xfrm>
        </p:grpSpPr>
        <p:sp>
          <p:nvSpPr>
            <p:cNvPr id="3" name="Freeform 3"/>
            <p:cNvSpPr/>
            <p:nvPr/>
          </p:nvSpPr>
          <p:spPr>
            <a:xfrm>
              <a:off x="0" y="0"/>
              <a:ext cx="557164" cy="836203"/>
            </a:xfrm>
            <a:custGeom>
              <a:avLst/>
              <a:gdLst/>
              <a:ahLst/>
              <a:cxnLst/>
              <a:rect l="l" t="t" r="r" b="b"/>
              <a:pathLst>
                <a:path w="557164" h="836203">
                  <a:moveTo>
                    <a:pt x="158968" y="0"/>
                  </a:moveTo>
                  <a:lnTo>
                    <a:pt x="398196" y="0"/>
                  </a:lnTo>
                  <a:cubicBezTo>
                    <a:pt x="485991" y="0"/>
                    <a:pt x="557164" y="71172"/>
                    <a:pt x="557164" y="158968"/>
                  </a:cubicBezTo>
                  <a:lnTo>
                    <a:pt x="557164" y="677235"/>
                  </a:lnTo>
                  <a:cubicBezTo>
                    <a:pt x="557164" y="765030"/>
                    <a:pt x="485991" y="836203"/>
                    <a:pt x="398196" y="836203"/>
                  </a:cubicBezTo>
                  <a:lnTo>
                    <a:pt x="158968" y="836203"/>
                  </a:lnTo>
                  <a:cubicBezTo>
                    <a:pt x="71172" y="836203"/>
                    <a:pt x="0" y="765030"/>
                    <a:pt x="0" y="677235"/>
                  </a:cubicBezTo>
                  <a:lnTo>
                    <a:pt x="0" y="158968"/>
                  </a:lnTo>
                  <a:cubicBezTo>
                    <a:pt x="0" y="71172"/>
                    <a:pt x="71172" y="0"/>
                    <a:pt x="158968" y="0"/>
                  </a:cubicBezTo>
                  <a:close/>
                </a:path>
              </a:pathLst>
            </a:custGeom>
            <a:blipFill>
              <a:blip r:embed="rId2"/>
              <a:stretch>
                <a:fillRect l="-62421" r="-62421"/>
              </a:stretch>
            </a:blipFill>
          </p:spPr>
          <p:txBody>
            <a:bodyPr/>
            <a:lstStyle/>
            <a:p>
              <a:endParaRPr lang="en-US"/>
            </a:p>
          </p:txBody>
        </p:sp>
      </p:grpSp>
      <p:grpSp>
        <p:nvGrpSpPr>
          <p:cNvPr id="4" name="Group 4"/>
          <p:cNvGrpSpPr/>
          <p:nvPr/>
        </p:nvGrpSpPr>
        <p:grpSpPr>
          <a:xfrm>
            <a:off x="6300473" y="1028700"/>
            <a:ext cx="4870110" cy="8229600"/>
            <a:chOff x="0" y="0"/>
            <a:chExt cx="557164" cy="941505"/>
          </a:xfrm>
        </p:grpSpPr>
        <p:sp>
          <p:nvSpPr>
            <p:cNvPr id="5" name="Freeform 5"/>
            <p:cNvSpPr/>
            <p:nvPr/>
          </p:nvSpPr>
          <p:spPr>
            <a:xfrm>
              <a:off x="0" y="0"/>
              <a:ext cx="557164" cy="941505"/>
            </a:xfrm>
            <a:custGeom>
              <a:avLst/>
              <a:gdLst/>
              <a:ahLst/>
              <a:cxnLst/>
              <a:rect l="l" t="t" r="r" b="b"/>
              <a:pathLst>
                <a:path w="557164" h="941505">
                  <a:moveTo>
                    <a:pt x="158968" y="0"/>
                  </a:moveTo>
                  <a:lnTo>
                    <a:pt x="398196" y="0"/>
                  </a:lnTo>
                  <a:cubicBezTo>
                    <a:pt x="485991" y="0"/>
                    <a:pt x="557164" y="71172"/>
                    <a:pt x="557164" y="158968"/>
                  </a:cubicBezTo>
                  <a:lnTo>
                    <a:pt x="557164" y="782537"/>
                  </a:lnTo>
                  <a:cubicBezTo>
                    <a:pt x="557164" y="870333"/>
                    <a:pt x="485991" y="941505"/>
                    <a:pt x="398196" y="941505"/>
                  </a:cubicBezTo>
                  <a:lnTo>
                    <a:pt x="158968" y="941505"/>
                  </a:lnTo>
                  <a:cubicBezTo>
                    <a:pt x="71172" y="941505"/>
                    <a:pt x="0" y="870333"/>
                    <a:pt x="0" y="782537"/>
                  </a:cubicBezTo>
                  <a:lnTo>
                    <a:pt x="0" y="158968"/>
                  </a:lnTo>
                  <a:cubicBezTo>
                    <a:pt x="0" y="71172"/>
                    <a:pt x="71172" y="0"/>
                    <a:pt x="158968" y="0"/>
                  </a:cubicBezTo>
                  <a:close/>
                </a:path>
              </a:pathLst>
            </a:custGeom>
            <a:blipFill>
              <a:blip r:embed="rId3"/>
              <a:stretch>
                <a:fillRect l="-42623" r="-110618"/>
              </a:stretch>
            </a:blipFill>
          </p:spPr>
          <p:txBody>
            <a:bodyPr/>
            <a:lstStyle/>
            <a:p>
              <a:endParaRPr lang="en-US"/>
            </a:p>
          </p:txBody>
        </p:sp>
      </p:grpSp>
      <p:grpSp>
        <p:nvGrpSpPr>
          <p:cNvPr id="6" name="Group 6"/>
          <p:cNvGrpSpPr/>
          <p:nvPr/>
        </p:nvGrpSpPr>
        <p:grpSpPr>
          <a:xfrm>
            <a:off x="10579441" y="7054453"/>
            <a:ext cx="6756729" cy="1928943"/>
            <a:chOff x="0" y="0"/>
            <a:chExt cx="1661367" cy="474295"/>
          </a:xfrm>
        </p:grpSpPr>
        <p:sp>
          <p:nvSpPr>
            <p:cNvPr id="7" name="Freeform 7"/>
            <p:cNvSpPr/>
            <p:nvPr/>
          </p:nvSpPr>
          <p:spPr>
            <a:xfrm>
              <a:off x="0" y="0"/>
              <a:ext cx="1661367" cy="474295"/>
            </a:xfrm>
            <a:custGeom>
              <a:avLst/>
              <a:gdLst/>
              <a:ahLst/>
              <a:cxnLst/>
              <a:rect l="l" t="t" r="r" b="b"/>
              <a:pathLst>
                <a:path w="1661367" h="474295">
                  <a:moveTo>
                    <a:pt x="57290" y="0"/>
                  </a:moveTo>
                  <a:lnTo>
                    <a:pt x="1604076" y="0"/>
                  </a:lnTo>
                  <a:cubicBezTo>
                    <a:pt x="1635717" y="0"/>
                    <a:pt x="1661367" y="25650"/>
                    <a:pt x="1661367" y="57290"/>
                  </a:cubicBezTo>
                  <a:lnTo>
                    <a:pt x="1661367" y="417004"/>
                  </a:lnTo>
                  <a:cubicBezTo>
                    <a:pt x="1661367" y="448645"/>
                    <a:pt x="1635717" y="474295"/>
                    <a:pt x="1604076" y="474295"/>
                  </a:cubicBezTo>
                  <a:lnTo>
                    <a:pt x="57290" y="474295"/>
                  </a:lnTo>
                  <a:cubicBezTo>
                    <a:pt x="25650" y="474295"/>
                    <a:pt x="0" y="448645"/>
                    <a:pt x="0" y="417004"/>
                  </a:cubicBezTo>
                  <a:lnTo>
                    <a:pt x="0" y="57290"/>
                  </a:lnTo>
                  <a:cubicBezTo>
                    <a:pt x="0" y="25650"/>
                    <a:pt x="25650" y="0"/>
                    <a:pt x="57290" y="0"/>
                  </a:cubicBezTo>
                  <a:close/>
                </a:path>
              </a:pathLst>
            </a:custGeom>
            <a:solidFill>
              <a:srgbClr val="C3DEF5"/>
            </a:solidFill>
          </p:spPr>
          <p:txBody>
            <a:bodyPr/>
            <a:lstStyle/>
            <a:p>
              <a:endParaRPr lang="en-US"/>
            </a:p>
          </p:txBody>
        </p:sp>
        <p:sp>
          <p:nvSpPr>
            <p:cNvPr id="8" name="TextBox 8"/>
            <p:cNvSpPr txBox="1"/>
            <p:nvPr/>
          </p:nvSpPr>
          <p:spPr>
            <a:xfrm>
              <a:off x="0" y="-38100"/>
              <a:ext cx="1661367" cy="51239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470638" y="1434346"/>
            <a:ext cx="6865532" cy="1167728"/>
            <a:chOff x="0" y="0"/>
            <a:chExt cx="1688120" cy="287125"/>
          </a:xfrm>
        </p:grpSpPr>
        <p:sp>
          <p:nvSpPr>
            <p:cNvPr id="10" name="Freeform 10"/>
            <p:cNvSpPr/>
            <p:nvPr/>
          </p:nvSpPr>
          <p:spPr>
            <a:xfrm>
              <a:off x="0" y="0"/>
              <a:ext cx="1688120" cy="287125"/>
            </a:xfrm>
            <a:custGeom>
              <a:avLst/>
              <a:gdLst/>
              <a:ahLst/>
              <a:cxnLst/>
              <a:rect l="l" t="t" r="r" b="b"/>
              <a:pathLst>
                <a:path w="1688120" h="287125">
                  <a:moveTo>
                    <a:pt x="56383" y="0"/>
                  </a:moveTo>
                  <a:lnTo>
                    <a:pt x="1631737" y="0"/>
                  </a:lnTo>
                  <a:cubicBezTo>
                    <a:pt x="1646691" y="0"/>
                    <a:pt x="1661032" y="5940"/>
                    <a:pt x="1671606" y="16514"/>
                  </a:cubicBezTo>
                  <a:cubicBezTo>
                    <a:pt x="1682179" y="27088"/>
                    <a:pt x="1688120" y="41429"/>
                    <a:pt x="1688120" y="56383"/>
                  </a:cubicBezTo>
                  <a:lnTo>
                    <a:pt x="1688120" y="230742"/>
                  </a:lnTo>
                  <a:cubicBezTo>
                    <a:pt x="1688120" y="245696"/>
                    <a:pt x="1682179" y="260037"/>
                    <a:pt x="1671606" y="270611"/>
                  </a:cubicBezTo>
                  <a:cubicBezTo>
                    <a:pt x="1661032" y="281185"/>
                    <a:pt x="1646691" y="287125"/>
                    <a:pt x="1631737" y="287125"/>
                  </a:cubicBezTo>
                  <a:lnTo>
                    <a:pt x="56383" y="287125"/>
                  </a:lnTo>
                  <a:cubicBezTo>
                    <a:pt x="41429" y="287125"/>
                    <a:pt x="27088" y="281185"/>
                    <a:pt x="16514" y="270611"/>
                  </a:cubicBezTo>
                  <a:cubicBezTo>
                    <a:pt x="5940" y="260037"/>
                    <a:pt x="0" y="245696"/>
                    <a:pt x="0" y="230742"/>
                  </a:cubicBezTo>
                  <a:lnTo>
                    <a:pt x="0" y="56383"/>
                  </a:lnTo>
                  <a:cubicBezTo>
                    <a:pt x="0" y="41429"/>
                    <a:pt x="5940" y="27088"/>
                    <a:pt x="16514" y="16514"/>
                  </a:cubicBezTo>
                  <a:cubicBezTo>
                    <a:pt x="27088" y="5940"/>
                    <a:pt x="41429" y="0"/>
                    <a:pt x="56383" y="0"/>
                  </a:cubicBezTo>
                  <a:close/>
                </a:path>
              </a:pathLst>
            </a:custGeom>
            <a:solidFill>
              <a:srgbClr val="C3DEF5"/>
            </a:solidFill>
          </p:spPr>
          <p:txBody>
            <a:bodyPr/>
            <a:lstStyle/>
            <a:p>
              <a:endParaRPr lang="en-US"/>
            </a:p>
          </p:txBody>
        </p:sp>
        <p:sp>
          <p:nvSpPr>
            <p:cNvPr id="11" name="TextBox 11"/>
            <p:cNvSpPr txBox="1"/>
            <p:nvPr/>
          </p:nvSpPr>
          <p:spPr>
            <a:xfrm>
              <a:off x="0" y="-38100"/>
              <a:ext cx="1688120" cy="32522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6986946" y="1612161"/>
            <a:ext cx="812098" cy="812098"/>
            <a:chOff x="0" y="0"/>
            <a:chExt cx="812800" cy="812800"/>
          </a:xfrm>
        </p:grpSpPr>
        <p:sp>
          <p:nvSpPr>
            <p:cNvPr id="13" name="Freeform 13"/>
            <p:cNvSpPr/>
            <p:nvPr/>
          </p:nvSpPr>
          <p:spPr>
            <a:xfrm>
              <a:off x="0" y="0"/>
              <a:ext cx="812800" cy="812800"/>
            </a:xfrm>
            <a:custGeom>
              <a:avLst/>
              <a:gdLst/>
              <a:ahLst/>
              <a:cxnLst/>
              <a:rect l="l" t="t" r="r" b="b"/>
              <a:pathLst>
                <a:path w="812800" h="812800">
                  <a:moveTo>
                    <a:pt x="142998" y="0"/>
                  </a:moveTo>
                  <a:lnTo>
                    <a:pt x="669802" y="0"/>
                  </a:lnTo>
                  <a:cubicBezTo>
                    <a:pt x="707727" y="0"/>
                    <a:pt x="744099" y="15066"/>
                    <a:pt x="770917" y="41883"/>
                  </a:cubicBezTo>
                  <a:cubicBezTo>
                    <a:pt x="797734" y="68701"/>
                    <a:pt x="812800" y="105073"/>
                    <a:pt x="812800" y="142998"/>
                  </a:cubicBezTo>
                  <a:lnTo>
                    <a:pt x="812800" y="669802"/>
                  </a:lnTo>
                  <a:cubicBezTo>
                    <a:pt x="812800" y="707727"/>
                    <a:pt x="797734" y="744099"/>
                    <a:pt x="770917" y="770917"/>
                  </a:cubicBezTo>
                  <a:cubicBezTo>
                    <a:pt x="744099" y="797734"/>
                    <a:pt x="707727" y="812800"/>
                    <a:pt x="669802" y="812800"/>
                  </a:cubicBezTo>
                  <a:lnTo>
                    <a:pt x="142998" y="812800"/>
                  </a:lnTo>
                  <a:cubicBezTo>
                    <a:pt x="105073" y="812800"/>
                    <a:pt x="68701" y="797734"/>
                    <a:pt x="41883" y="770917"/>
                  </a:cubicBezTo>
                  <a:cubicBezTo>
                    <a:pt x="15066" y="744099"/>
                    <a:pt x="0" y="707727"/>
                    <a:pt x="0" y="669802"/>
                  </a:cubicBezTo>
                  <a:lnTo>
                    <a:pt x="0" y="142998"/>
                  </a:lnTo>
                  <a:cubicBezTo>
                    <a:pt x="0" y="105073"/>
                    <a:pt x="15066" y="68701"/>
                    <a:pt x="41883" y="41883"/>
                  </a:cubicBezTo>
                  <a:cubicBezTo>
                    <a:pt x="68701" y="15066"/>
                    <a:pt x="105073" y="0"/>
                    <a:pt x="142998" y="0"/>
                  </a:cubicBezTo>
                  <a:close/>
                </a:path>
              </a:pathLst>
            </a:custGeom>
            <a:solidFill>
              <a:srgbClr val="111D48"/>
            </a:solidFill>
          </p:spPr>
          <p:txBody>
            <a:bodyPr/>
            <a:lstStyle/>
            <a:p>
              <a:endParaRPr lang="en-US"/>
            </a:p>
          </p:txBody>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7310089" y="8379433"/>
            <a:ext cx="977911" cy="1747097"/>
          </a:xfrm>
          <a:custGeom>
            <a:avLst/>
            <a:gdLst/>
            <a:ahLst/>
            <a:cxnLst/>
            <a:rect l="l" t="t" r="r" b="b"/>
            <a:pathLst>
              <a:path w="977911" h="1747097">
                <a:moveTo>
                  <a:pt x="0" y="0"/>
                </a:moveTo>
                <a:lnTo>
                  <a:pt x="977911" y="0"/>
                </a:lnTo>
                <a:lnTo>
                  <a:pt x="977911" y="1747097"/>
                </a:lnTo>
                <a:lnTo>
                  <a:pt x="0" y="1747097"/>
                </a:lnTo>
                <a:lnTo>
                  <a:pt x="0" y="0"/>
                </a:lnTo>
                <a:close/>
              </a:path>
            </a:pathLst>
          </a:custGeom>
          <a:blipFill>
            <a:blip>
              <a:extLst>
                <a:ext uri="{96DAC541-7B7A-43D3-8B79-37D633B846F1}">
                  <asvg:svgBlip xmlns:asvg="http://schemas.microsoft.com/office/drawing/2016/SVG/main" r:embed="rId4"/>
                </a:ext>
              </a:extLst>
            </a:blip>
            <a:stretch>
              <a:fillRect r="-648043" b="-135522"/>
            </a:stretch>
          </a:blipFill>
        </p:spPr>
        <p:txBody>
          <a:bodyPr/>
          <a:lstStyle/>
          <a:p>
            <a:endParaRPr lang="en-US"/>
          </a:p>
        </p:txBody>
      </p:sp>
      <p:grpSp>
        <p:nvGrpSpPr>
          <p:cNvPr id="19" name="Group 19"/>
          <p:cNvGrpSpPr/>
          <p:nvPr/>
        </p:nvGrpSpPr>
        <p:grpSpPr>
          <a:xfrm>
            <a:off x="10527463" y="3293000"/>
            <a:ext cx="6865532" cy="1167728"/>
            <a:chOff x="0" y="0"/>
            <a:chExt cx="1688120" cy="287125"/>
          </a:xfrm>
        </p:grpSpPr>
        <p:sp>
          <p:nvSpPr>
            <p:cNvPr id="20" name="Freeform 20"/>
            <p:cNvSpPr/>
            <p:nvPr/>
          </p:nvSpPr>
          <p:spPr>
            <a:xfrm>
              <a:off x="0" y="0"/>
              <a:ext cx="1688120" cy="287125"/>
            </a:xfrm>
            <a:custGeom>
              <a:avLst/>
              <a:gdLst/>
              <a:ahLst/>
              <a:cxnLst/>
              <a:rect l="l" t="t" r="r" b="b"/>
              <a:pathLst>
                <a:path w="1688120" h="287125">
                  <a:moveTo>
                    <a:pt x="56383" y="0"/>
                  </a:moveTo>
                  <a:lnTo>
                    <a:pt x="1631737" y="0"/>
                  </a:lnTo>
                  <a:cubicBezTo>
                    <a:pt x="1646691" y="0"/>
                    <a:pt x="1661032" y="5940"/>
                    <a:pt x="1671606" y="16514"/>
                  </a:cubicBezTo>
                  <a:cubicBezTo>
                    <a:pt x="1682179" y="27088"/>
                    <a:pt x="1688120" y="41429"/>
                    <a:pt x="1688120" y="56383"/>
                  </a:cubicBezTo>
                  <a:lnTo>
                    <a:pt x="1688120" y="230742"/>
                  </a:lnTo>
                  <a:cubicBezTo>
                    <a:pt x="1688120" y="245696"/>
                    <a:pt x="1682179" y="260037"/>
                    <a:pt x="1671606" y="270611"/>
                  </a:cubicBezTo>
                  <a:cubicBezTo>
                    <a:pt x="1661032" y="281185"/>
                    <a:pt x="1646691" y="287125"/>
                    <a:pt x="1631737" y="287125"/>
                  </a:cubicBezTo>
                  <a:lnTo>
                    <a:pt x="56383" y="287125"/>
                  </a:lnTo>
                  <a:cubicBezTo>
                    <a:pt x="41429" y="287125"/>
                    <a:pt x="27088" y="281185"/>
                    <a:pt x="16514" y="270611"/>
                  </a:cubicBezTo>
                  <a:cubicBezTo>
                    <a:pt x="5940" y="260037"/>
                    <a:pt x="0" y="245696"/>
                    <a:pt x="0" y="230742"/>
                  </a:cubicBezTo>
                  <a:lnTo>
                    <a:pt x="0" y="56383"/>
                  </a:lnTo>
                  <a:cubicBezTo>
                    <a:pt x="0" y="41429"/>
                    <a:pt x="5940" y="27088"/>
                    <a:pt x="16514" y="16514"/>
                  </a:cubicBezTo>
                  <a:cubicBezTo>
                    <a:pt x="27088" y="5940"/>
                    <a:pt x="41429" y="0"/>
                    <a:pt x="56383" y="0"/>
                  </a:cubicBezTo>
                  <a:close/>
                </a:path>
              </a:pathLst>
            </a:custGeom>
            <a:solidFill>
              <a:srgbClr val="C3DEF5"/>
            </a:solidFill>
          </p:spPr>
          <p:txBody>
            <a:bodyPr/>
            <a:lstStyle/>
            <a:p>
              <a:endParaRPr lang="en-US"/>
            </a:p>
          </p:txBody>
        </p:sp>
        <p:sp>
          <p:nvSpPr>
            <p:cNvPr id="21" name="TextBox 21"/>
            <p:cNvSpPr txBox="1"/>
            <p:nvPr/>
          </p:nvSpPr>
          <p:spPr>
            <a:xfrm>
              <a:off x="0" y="-38100"/>
              <a:ext cx="1688120" cy="325225"/>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6986946" y="3472239"/>
            <a:ext cx="812098" cy="812098"/>
            <a:chOff x="0" y="0"/>
            <a:chExt cx="812800" cy="812800"/>
          </a:xfrm>
        </p:grpSpPr>
        <p:sp>
          <p:nvSpPr>
            <p:cNvPr id="23" name="Freeform 23"/>
            <p:cNvSpPr/>
            <p:nvPr/>
          </p:nvSpPr>
          <p:spPr>
            <a:xfrm>
              <a:off x="0" y="0"/>
              <a:ext cx="812800" cy="812800"/>
            </a:xfrm>
            <a:custGeom>
              <a:avLst/>
              <a:gdLst/>
              <a:ahLst/>
              <a:cxnLst/>
              <a:rect l="l" t="t" r="r" b="b"/>
              <a:pathLst>
                <a:path w="812800" h="812800">
                  <a:moveTo>
                    <a:pt x="142998" y="0"/>
                  </a:moveTo>
                  <a:lnTo>
                    <a:pt x="669802" y="0"/>
                  </a:lnTo>
                  <a:cubicBezTo>
                    <a:pt x="707727" y="0"/>
                    <a:pt x="744099" y="15066"/>
                    <a:pt x="770917" y="41883"/>
                  </a:cubicBezTo>
                  <a:cubicBezTo>
                    <a:pt x="797734" y="68701"/>
                    <a:pt x="812800" y="105073"/>
                    <a:pt x="812800" y="142998"/>
                  </a:cubicBezTo>
                  <a:lnTo>
                    <a:pt x="812800" y="669802"/>
                  </a:lnTo>
                  <a:cubicBezTo>
                    <a:pt x="812800" y="707727"/>
                    <a:pt x="797734" y="744099"/>
                    <a:pt x="770917" y="770917"/>
                  </a:cubicBezTo>
                  <a:cubicBezTo>
                    <a:pt x="744099" y="797734"/>
                    <a:pt x="707727" y="812800"/>
                    <a:pt x="669802" y="812800"/>
                  </a:cubicBezTo>
                  <a:lnTo>
                    <a:pt x="142998" y="812800"/>
                  </a:lnTo>
                  <a:cubicBezTo>
                    <a:pt x="105073" y="812800"/>
                    <a:pt x="68701" y="797734"/>
                    <a:pt x="41883" y="770917"/>
                  </a:cubicBezTo>
                  <a:cubicBezTo>
                    <a:pt x="15066" y="744099"/>
                    <a:pt x="0" y="707727"/>
                    <a:pt x="0" y="669802"/>
                  </a:cubicBezTo>
                  <a:lnTo>
                    <a:pt x="0" y="142998"/>
                  </a:lnTo>
                  <a:cubicBezTo>
                    <a:pt x="0" y="105073"/>
                    <a:pt x="15066" y="68701"/>
                    <a:pt x="41883" y="41883"/>
                  </a:cubicBezTo>
                  <a:cubicBezTo>
                    <a:pt x="68701" y="15066"/>
                    <a:pt x="105073" y="0"/>
                    <a:pt x="142998" y="0"/>
                  </a:cubicBezTo>
                  <a:close/>
                </a:path>
              </a:pathLst>
            </a:custGeom>
            <a:solidFill>
              <a:srgbClr val="111D48"/>
            </a:solidFill>
          </p:spPr>
          <p:txBody>
            <a:bodyPr/>
            <a:lstStyle/>
            <a:p>
              <a:endParaRPr lang="en-US"/>
            </a:p>
          </p:txBody>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0525039" y="5154503"/>
            <a:ext cx="6865532" cy="1167728"/>
            <a:chOff x="0" y="0"/>
            <a:chExt cx="1688120" cy="287125"/>
          </a:xfrm>
        </p:grpSpPr>
        <p:sp>
          <p:nvSpPr>
            <p:cNvPr id="26" name="Freeform 26"/>
            <p:cNvSpPr/>
            <p:nvPr/>
          </p:nvSpPr>
          <p:spPr>
            <a:xfrm>
              <a:off x="0" y="0"/>
              <a:ext cx="1688120" cy="287125"/>
            </a:xfrm>
            <a:custGeom>
              <a:avLst/>
              <a:gdLst/>
              <a:ahLst/>
              <a:cxnLst/>
              <a:rect l="l" t="t" r="r" b="b"/>
              <a:pathLst>
                <a:path w="1688120" h="287125">
                  <a:moveTo>
                    <a:pt x="56383" y="0"/>
                  </a:moveTo>
                  <a:lnTo>
                    <a:pt x="1631737" y="0"/>
                  </a:lnTo>
                  <a:cubicBezTo>
                    <a:pt x="1646691" y="0"/>
                    <a:pt x="1661032" y="5940"/>
                    <a:pt x="1671606" y="16514"/>
                  </a:cubicBezTo>
                  <a:cubicBezTo>
                    <a:pt x="1682179" y="27088"/>
                    <a:pt x="1688120" y="41429"/>
                    <a:pt x="1688120" y="56383"/>
                  </a:cubicBezTo>
                  <a:lnTo>
                    <a:pt x="1688120" y="230742"/>
                  </a:lnTo>
                  <a:cubicBezTo>
                    <a:pt x="1688120" y="245696"/>
                    <a:pt x="1682179" y="260037"/>
                    <a:pt x="1671606" y="270611"/>
                  </a:cubicBezTo>
                  <a:cubicBezTo>
                    <a:pt x="1661032" y="281185"/>
                    <a:pt x="1646691" y="287125"/>
                    <a:pt x="1631737" y="287125"/>
                  </a:cubicBezTo>
                  <a:lnTo>
                    <a:pt x="56383" y="287125"/>
                  </a:lnTo>
                  <a:cubicBezTo>
                    <a:pt x="41429" y="287125"/>
                    <a:pt x="27088" y="281185"/>
                    <a:pt x="16514" y="270611"/>
                  </a:cubicBezTo>
                  <a:cubicBezTo>
                    <a:pt x="5940" y="260037"/>
                    <a:pt x="0" y="245696"/>
                    <a:pt x="0" y="230742"/>
                  </a:cubicBezTo>
                  <a:lnTo>
                    <a:pt x="0" y="56383"/>
                  </a:lnTo>
                  <a:cubicBezTo>
                    <a:pt x="0" y="41429"/>
                    <a:pt x="5940" y="27088"/>
                    <a:pt x="16514" y="16514"/>
                  </a:cubicBezTo>
                  <a:cubicBezTo>
                    <a:pt x="27088" y="5940"/>
                    <a:pt x="41429" y="0"/>
                    <a:pt x="56383" y="0"/>
                  </a:cubicBezTo>
                  <a:close/>
                </a:path>
              </a:pathLst>
            </a:custGeom>
            <a:solidFill>
              <a:srgbClr val="C3DEF5"/>
            </a:solidFill>
          </p:spPr>
          <p:txBody>
            <a:bodyPr/>
            <a:lstStyle/>
            <a:p>
              <a:endParaRPr lang="en-US"/>
            </a:p>
          </p:txBody>
        </p:sp>
        <p:sp>
          <p:nvSpPr>
            <p:cNvPr id="27" name="TextBox 27"/>
            <p:cNvSpPr txBox="1"/>
            <p:nvPr/>
          </p:nvSpPr>
          <p:spPr>
            <a:xfrm>
              <a:off x="0" y="-38100"/>
              <a:ext cx="1688120" cy="325225"/>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6986946" y="5309928"/>
            <a:ext cx="812098" cy="812098"/>
            <a:chOff x="0" y="0"/>
            <a:chExt cx="812800" cy="812800"/>
          </a:xfrm>
        </p:grpSpPr>
        <p:sp>
          <p:nvSpPr>
            <p:cNvPr id="29" name="Freeform 29"/>
            <p:cNvSpPr/>
            <p:nvPr/>
          </p:nvSpPr>
          <p:spPr>
            <a:xfrm>
              <a:off x="0" y="0"/>
              <a:ext cx="812800" cy="812800"/>
            </a:xfrm>
            <a:custGeom>
              <a:avLst/>
              <a:gdLst/>
              <a:ahLst/>
              <a:cxnLst/>
              <a:rect l="l" t="t" r="r" b="b"/>
              <a:pathLst>
                <a:path w="812800" h="812800">
                  <a:moveTo>
                    <a:pt x="142998" y="0"/>
                  </a:moveTo>
                  <a:lnTo>
                    <a:pt x="669802" y="0"/>
                  </a:lnTo>
                  <a:cubicBezTo>
                    <a:pt x="707727" y="0"/>
                    <a:pt x="744099" y="15066"/>
                    <a:pt x="770917" y="41883"/>
                  </a:cubicBezTo>
                  <a:cubicBezTo>
                    <a:pt x="797734" y="68701"/>
                    <a:pt x="812800" y="105073"/>
                    <a:pt x="812800" y="142998"/>
                  </a:cubicBezTo>
                  <a:lnTo>
                    <a:pt x="812800" y="669802"/>
                  </a:lnTo>
                  <a:cubicBezTo>
                    <a:pt x="812800" y="707727"/>
                    <a:pt x="797734" y="744099"/>
                    <a:pt x="770917" y="770917"/>
                  </a:cubicBezTo>
                  <a:cubicBezTo>
                    <a:pt x="744099" y="797734"/>
                    <a:pt x="707727" y="812800"/>
                    <a:pt x="669802" y="812800"/>
                  </a:cubicBezTo>
                  <a:lnTo>
                    <a:pt x="142998" y="812800"/>
                  </a:lnTo>
                  <a:cubicBezTo>
                    <a:pt x="105073" y="812800"/>
                    <a:pt x="68701" y="797734"/>
                    <a:pt x="41883" y="770917"/>
                  </a:cubicBezTo>
                  <a:cubicBezTo>
                    <a:pt x="15066" y="744099"/>
                    <a:pt x="0" y="707727"/>
                    <a:pt x="0" y="669802"/>
                  </a:cubicBezTo>
                  <a:lnTo>
                    <a:pt x="0" y="142998"/>
                  </a:lnTo>
                  <a:cubicBezTo>
                    <a:pt x="0" y="105073"/>
                    <a:pt x="15066" y="68701"/>
                    <a:pt x="41883" y="41883"/>
                  </a:cubicBezTo>
                  <a:cubicBezTo>
                    <a:pt x="68701" y="15066"/>
                    <a:pt x="105073" y="0"/>
                    <a:pt x="142998" y="0"/>
                  </a:cubicBezTo>
                  <a:close/>
                </a:path>
              </a:pathLst>
            </a:custGeom>
            <a:solidFill>
              <a:srgbClr val="111D48"/>
            </a:solidFill>
          </p:spPr>
          <p:txBody>
            <a:bodyPr/>
            <a:lstStyle/>
            <a:p>
              <a:endParaRPr lang="en-US"/>
            </a:p>
          </p:txBody>
        </p:sp>
        <p:sp>
          <p:nvSpPr>
            <p:cNvPr id="30" name="TextBox 3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6930121" y="7612876"/>
            <a:ext cx="812098" cy="812098"/>
            <a:chOff x="0" y="0"/>
            <a:chExt cx="812800" cy="812800"/>
          </a:xfrm>
        </p:grpSpPr>
        <p:sp>
          <p:nvSpPr>
            <p:cNvPr id="32" name="Freeform 32"/>
            <p:cNvSpPr/>
            <p:nvPr/>
          </p:nvSpPr>
          <p:spPr>
            <a:xfrm>
              <a:off x="0" y="0"/>
              <a:ext cx="812800" cy="812800"/>
            </a:xfrm>
            <a:custGeom>
              <a:avLst/>
              <a:gdLst/>
              <a:ahLst/>
              <a:cxnLst/>
              <a:rect l="l" t="t" r="r" b="b"/>
              <a:pathLst>
                <a:path w="812800" h="812800">
                  <a:moveTo>
                    <a:pt x="142998" y="0"/>
                  </a:moveTo>
                  <a:lnTo>
                    <a:pt x="669802" y="0"/>
                  </a:lnTo>
                  <a:cubicBezTo>
                    <a:pt x="707727" y="0"/>
                    <a:pt x="744099" y="15066"/>
                    <a:pt x="770917" y="41883"/>
                  </a:cubicBezTo>
                  <a:cubicBezTo>
                    <a:pt x="797734" y="68701"/>
                    <a:pt x="812800" y="105073"/>
                    <a:pt x="812800" y="142998"/>
                  </a:cubicBezTo>
                  <a:lnTo>
                    <a:pt x="812800" y="669802"/>
                  </a:lnTo>
                  <a:cubicBezTo>
                    <a:pt x="812800" y="707727"/>
                    <a:pt x="797734" y="744099"/>
                    <a:pt x="770917" y="770917"/>
                  </a:cubicBezTo>
                  <a:cubicBezTo>
                    <a:pt x="744099" y="797734"/>
                    <a:pt x="707727" y="812800"/>
                    <a:pt x="669802" y="812800"/>
                  </a:cubicBezTo>
                  <a:lnTo>
                    <a:pt x="142998" y="812800"/>
                  </a:lnTo>
                  <a:cubicBezTo>
                    <a:pt x="105073" y="812800"/>
                    <a:pt x="68701" y="797734"/>
                    <a:pt x="41883" y="770917"/>
                  </a:cubicBezTo>
                  <a:cubicBezTo>
                    <a:pt x="15066" y="744099"/>
                    <a:pt x="0" y="707727"/>
                    <a:pt x="0" y="669802"/>
                  </a:cubicBezTo>
                  <a:lnTo>
                    <a:pt x="0" y="142998"/>
                  </a:lnTo>
                  <a:cubicBezTo>
                    <a:pt x="0" y="105073"/>
                    <a:pt x="15066" y="68701"/>
                    <a:pt x="41883" y="41883"/>
                  </a:cubicBezTo>
                  <a:cubicBezTo>
                    <a:pt x="68701" y="15066"/>
                    <a:pt x="105073" y="0"/>
                    <a:pt x="142998" y="0"/>
                  </a:cubicBezTo>
                  <a:close/>
                </a:path>
              </a:pathLst>
            </a:custGeom>
            <a:solidFill>
              <a:srgbClr val="111D48"/>
            </a:solidFill>
          </p:spPr>
          <p:txBody>
            <a:bodyPr/>
            <a:lstStyle/>
            <a:p>
              <a:endParaRPr lang="en-US"/>
            </a:p>
          </p:txBody>
        </p:sp>
        <p:sp>
          <p:nvSpPr>
            <p:cNvPr id="33" name="TextBox 3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4" name="Freeform 34"/>
          <p:cNvSpPr/>
          <p:nvPr/>
        </p:nvSpPr>
        <p:spPr>
          <a:xfrm>
            <a:off x="17117419" y="1722669"/>
            <a:ext cx="546304" cy="546304"/>
          </a:xfrm>
          <a:custGeom>
            <a:avLst/>
            <a:gdLst/>
            <a:ahLst/>
            <a:cxnLst/>
            <a:rect l="l" t="t" r="r" b="b"/>
            <a:pathLst>
              <a:path w="546304" h="546304">
                <a:moveTo>
                  <a:pt x="0" y="0"/>
                </a:moveTo>
                <a:lnTo>
                  <a:pt x="546304" y="0"/>
                </a:lnTo>
                <a:lnTo>
                  <a:pt x="546304" y="546304"/>
                </a:lnTo>
                <a:lnTo>
                  <a:pt x="0" y="5463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Freeform 35"/>
          <p:cNvSpPr/>
          <p:nvPr/>
        </p:nvSpPr>
        <p:spPr>
          <a:xfrm>
            <a:off x="17131225" y="3596896"/>
            <a:ext cx="523540" cy="559935"/>
          </a:xfrm>
          <a:custGeom>
            <a:avLst/>
            <a:gdLst/>
            <a:ahLst/>
            <a:cxnLst/>
            <a:rect l="l" t="t" r="r" b="b"/>
            <a:pathLst>
              <a:path w="523540" h="559935">
                <a:moveTo>
                  <a:pt x="0" y="0"/>
                </a:moveTo>
                <a:lnTo>
                  <a:pt x="523540" y="0"/>
                </a:lnTo>
                <a:lnTo>
                  <a:pt x="523540" y="559936"/>
                </a:lnTo>
                <a:lnTo>
                  <a:pt x="0" y="5599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6" name="Freeform 36"/>
          <p:cNvSpPr/>
          <p:nvPr/>
        </p:nvSpPr>
        <p:spPr>
          <a:xfrm>
            <a:off x="17162602" y="5421200"/>
            <a:ext cx="501122" cy="589555"/>
          </a:xfrm>
          <a:custGeom>
            <a:avLst/>
            <a:gdLst/>
            <a:ahLst/>
            <a:cxnLst/>
            <a:rect l="l" t="t" r="r" b="b"/>
            <a:pathLst>
              <a:path w="501122" h="589555">
                <a:moveTo>
                  <a:pt x="0" y="0"/>
                </a:moveTo>
                <a:lnTo>
                  <a:pt x="501121" y="0"/>
                </a:lnTo>
                <a:lnTo>
                  <a:pt x="501121" y="589555"/>
                </a:lnTo>
                <a:lnTo>
                  <a:pt x="0" y="58955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Freeform 37"/>
          <p:cNvSpPr/>
          <p:nvPr/>
        </p:nvSpPr>
        <p:spPr>
          <a:xfrm>
            <a:off x="17117419" y="7734572"/>
            <a:ext cx="472025" cy="568704"/>
          </a:xfrm>
          <a:custGeom>
            <a:avLst/>
            <a:gdLst/>
            <a:ahLst/>
            <a:cxnLst/>
            <a:rect l="l" t="t" r="r" b="b"/>
            <a:pathLst>
              <a:path w="472025" h="568704">
                <a:moveTo>
                  <a:pt x="0" y="0"/>
                </a:moveTo>
                <a:lnTo>
                  <a:pt x="472025" y="0"/>
                </a:lnTo>
                <a:lnTo>
                  <a:pt x="472025" y="568705"/>
                </a:lnTo>
                <a:lnTo>
                  <a:pt x="0" y="5687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8" name="TextBox 38"/>
          <p:cNvSpPr txBox="1"/>
          <p:nvPr/>
        </p:nvSpPr>
        <p:spPr>
          <a:xfrm>
            <a:off x="629370" y="2576922"/>
            <a:ext cx="5271773" cy="8572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Bold"/>
                <a:ea typeface="Inter Bold"/>
                <a:cs typeface="Inter Bold"/>
                <a:sym typeface="Inter Bold"/>
              </a:rPr>
              <a:t>ㄱ</a:t>
            </a:r>
          </a:p>
        </p:txBody>
      </p:sp>
      <p:sp>
        <p:nvSpPr>
          <p:cNvPr id="39" name="TextBox 39"/>
          <p:cNvSpPr txBox="1"/>
          <p:nvPr/>
        </p:nvSpPr>
        <p:spPr>
          <a:xfrm>
            <a:off x="10915525" y="1796510"/>
            <a:ext cx="6089408" cy="481500"/>
          </a:xfrm>
          <a:prstGeom prst="rect">
            <a:avLst/>
          </a:prstGeom>
        </p:spPr>
        <p:txBody>
          <a:bodyPr lIns="0" tIns="0" rIns="0" bIns="0" rtlCol="0" anchor="t">
            <a:spAutoFit/>
          </a:bodyPr>
          <a:lstStyle/>
          <a:p>
            <a:pPr algn="l">
              <a:lnSpc>
                <a:spcPts val="3754"/>
              </a:lnSpc>
            </a:pPr>
            <a:r>
              <a:rPr lang="en-US" sz="3413" b="1" spc="-170">
                <a:solidFill>
                  <a:srgbClr val="111D48"/>
                </a:solidFill>
                <a:latin typeface="Inter Semi-Bold"/>
                <a:ea typeface="Inter Semi-Bold"/>
                <a:cs typeface="Inter Semi-Bold"/>
                <a:sym typeface="Inter Semi-Bold"/>
              </a:rPr>
              <a:t>Remove loose rugs and clutter</a:t>
            </a:r>
          </a:p>
        </p:txBody>
      </p:sp>
      <p:sp>
        <p:nvSpPr>
          <p:cNvPr id="40" name="TextBox 40"/>
          <p:cNvSpPr txBox="1"/>
          <p:nvPr/>
        </p:nvSpPr>
        <p:spPr>
          <a:xfrm>
            <a:off x="1028700" y="906624"/>
            <a:ext cx="5271773" cy="16954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Make Your Home Safer</a:t>
            </a:r>
          </a:p>
        </p:txBody>
      </p:sp>
      <p:sp>
        <p:nvSpPr>
          <p:cNvPr id="41" name="TextBox 41"/>
          <p:cNvSpPr txBox="1"/>
          <p:nvPr/>
        </p:nvSpPr>
        <p:spPr>
          <a:xfrm>
            <a:off x="11238710" y="3655164"/>
            <a:ext cx="5443039" cy="481500"/>
          </a:xfrm>
          <a:prstGeom prst="rect">
            <a:avLst/>
          </a:prstGeom>
        </p:spPr>
        <p:txBody>
          <a:bodyPr lIns="0" tIns="0" rIns="0" bIns="0" rtlCol="0" anchor="t">
            <a:spAutoFit/>
          </a:bodyPr>
          <a:lstStyle/>
          <a:p>
            <a:pPr algn="ctr">
              <a:lnSpc>
                <a:spcPts val="3754"/>
              </a:lnSpc>
            </a:pPr>
            <a:r>
              <a:rPr lang="en-US" sz="3413" b="1" spc="-170">
                <a:solidFill>
                  <a:srgbClr val="111D48"/>
                </a:solidFill>
                <a:latin typeface="Inter Semi-Bold"/>
                <a:ea typeface="Inter Semi-Bold"/>
                <a:cs typeface="Inter Semi-Bold"/>
                <a:sym typeface="Inter Semi-Bold"/>
              </a:rPr>
              <a:t>Improve lighting</a:t>
            </a:r>
          </a:p>
        </p:txBody>
      </p:sp>
      <p:sp>
        <p:nvSpPr>
          <p:cNvPr id="42" name="TextBox 42"/>
          <p:cNvSpPr txBox="1"/>
          <p:nvPr/>
        </p:nvSpPr>
        <p:spPr>
          <a:xfrm>
            <a:off x="11170583" y="5516667"/>
            <a:ext cx="5443039" cy="481500"/>
          </a:xfrm>
          <a:prstGeom prst="rect">
            <a:avLst/>
          </a:prstGeom>
        </p:spPr>
        <p:txBody>
          <a:bodyPr lIns="0" tIns="0" rIns="0" bIns="0" rtlCol="0" anchor="t">
            <a:spAutoFit/>
          </a:bodyPr>
          <a:lstStyle/>
          <a:p>
            <a:pPr algn="ctr">
              <a:lnSpc>
                <a:spcPts val="3754"/>
              </a:lnSpc>
            </a:pPr>
            <a:r>
              <a:rPr lang="en-US" sz="3413" b="1" spc="-170">
                <a:solidFill>
                  <a:srgbClr val="111D48"/>
                </a:solidFill>
                <a:latin typeface="Inter Semi-Bold"/>
                <a:ea typeface="Inter Semi-Bold"/>
                <a:cs typeface="Inter Semi-Bold"/>
                <a:sym typeface="Inter Semi-Bold"/>
              </a:rPr>
              <a:t>Use handrails and grab bars</a:t>
            </a:r>
          </a:p>
        </p:txBody>
      </p:sp>
      <p:sp>
        <p:nvSpPr>
          <p:cNvPr id="43" name="TextBox 43"/>
          <p:cNvSpPr txBox="1"/>
          <p:nvPr/>
        </p:nvSpPr>
        <p:spPr>
          <a:xfrm>
            <a:off x="11078772" y="7250773"/>
            <a:ext cx="5762914" cy="2386500"/>
          </a:xfrm>
          <a:prstGeom prst="rect">
            <a:avLst/>
          </a:prstGeom>
        </p:spPr>
        <p:txBody>
          <a:bodyPr lIns="0" tIns="0" rIns="0" bIns="0" rtlCol="0" anchor="t">
            <a:spAutoFit/>
          </a:bodyPr>
          <a:lstStyle/>
          <a:p>
            <a:pPr algn="ctr">
              <a:lnSpc>
                <a:spcPts val="3754"/>
              </a:lnSpc>
            </a:pPr>
            <a:r>
              <a:rPr lang="en-US" sz="3413" b="1" spc="-170">
                <a:solidFill>
                  <a:srgbClr val="111D48"/>
                </a:solidFill>
                <a:latin typeface="Inter Semi-Bold"/>
                <a:ea typeface="Inter Semi-Bold"/>
                <a:cs typeface="Inter Semi-Bold"/>
                <a:sym typeface="Inter Semi-Bold"/>
              </a:rPr>
              <a:t>Use your cane or walker whenever you need support while walking.</a:t>
            </a:r>
          </a:p>
          <a:p>
            <a:pPr algn="l">
              <a:lnSpc>
                <a:spcPts val="3754"/>
              </a:lnSpc>
            </a:pPr>
            <a:endParaRPr lang="en-US" sz="3413" b="1" spc="-170">
              <a:solidFill>
                <a:srgbClr val="111D48"/>
              </a:solidFill>
              <a:latin typeface="Inter Semi-Bold"/>
              <a:ea typeface="Inter Semi-Bold"/>
              <a:cs typeface="Inter Semi-Bold"/>
              <a:sym typeface="Inter Semi-Bold"/>
            </a:endParaRPr>
          </a:p>
          <a:p>
            <a:pPr algn="l">
              <a:lnSpc>
                <a:spcPts val="3754"/>
              </a:lnSpc>
            </a:pPr>
            <a:endParaRPr lang="en-US" sz="3413" b="1" spc="-170">
              <a:solidFill>
                <a:srgbClr val="111D48"/>
              </a:solidFill>
              <a:latin typeface="Inter Semi-Bold"/>
              <a:ea typeface="Inter Semi-Bold"/>
              <a:cs typeface="Inter Semi-Bold"/>
              <a:sym typeface="Inter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6759925" y="1028700"/>
            <a:ext cx="5540606" cy="8229600"/>
            <a:chOff x="0" y="0"/>
            <a:chExt cx="633872" cy="941505"/>
          </a:xfrm>
        </p:grpSpPr>
        <p:sp>
          <p:nvSpPr>
            <p:cNvPr id="3" name="Freeform 3"/>
            <p:cNvSpPr/>
            <p:nvPr/>
          </p:nvSpPr>
          <p:spPr>
            <a:xfrm>
              <a:off x="0" y="0"/>
              <a:ext cx="633872" cy="941505"/>
            </a:xfrm>
            <a:custGeom>
              <a:avLst/>
              <a:gdLst/>
              <a:ahLst/>
              <a:cxnLst/>
              <a:rect l="l" t="t" r="r" b="b"/>
              <a:pathLst>
                <a:path w="633872" h="941505">
                  <a:moveTo>
                    <a:pt x="69865" y="0"/>
                  </a:moveTo>
                  <a:lnTo>
                    <a:pt x="564006" y="0"/>
                  </a:lnTo>
                  <a:cubicBezTo>
                    <a:pt x="582536" y="0"/>
                    <a:pt x="600306" y="7361"/>
                    <a:pt x="613409" y="20463"/>
                  </a:cubicBezTo>
                  <a:cubicBezTo>
                    <a:pt x="626511" y="33565"/>
                    <a:pt x="633872" y="51336"/>
                    <a:pt x="633872" y="69865"/>
                  </a:cubicBezTo>
                  <a:lnTo>
                    <a:pt x="633872" y="871640"/>
                  </a:lnTo>
                  <a:cubicBezTo>
                    <a:pt x="633872" y="910225"/>
                    <a:pt x="602592" y="941505"/>
                    <a:pt x="564006" y="941505"/>
                  </a:cubicBezTo>
                  <a:lnTo>
                    <a:pt x="69865" y="941505"/>
                  </a:lnTo>
                  <a:cubicBezTo>
                    <a:pt x="51336" y="941505"/>
                    <a:pt x="33565" y="934144"/>
                    <a:pt x="20463" y="921042"/>
                  </a:cubicBezTo>
                  <a:cubicBezTo>
                    <a:pt x="7361" y="907940"/>
                    <a:pt x="0" y="890169"/>
                    <a:pt x="0" y="871640"/>
                  </a:cubicBezTo>
                  <a:lnTo>
                    <a:pt x="0" y="69865"/>
                  </a:lnTo>
                  <a:cubicBezTo>
                    <a:pt x="0" y="51336"/>
                    <a:pt x="7361" y="33565"/>
                    <a:pt x="20463" y="20463"/>
                  </a:cubicBezTo>
                  <a:cubicBezTo>
                    <a:pt x="33565" y="7361"/>
                    <a:pt x="51336" y="0"/>
                    <a:pt x="69865" y="0"/>
                  </a:cubicBezTo>
                  <a:close/>
                </a:path>
              </a:pathLst>
            </a:custGeom>
            <a:blipFill>
              <a:blip r:embed="rId2"/>
              <a:stretch>
                <a:fillRect l="-61678" r="-61678"/>
              </a:stretch>
            </a:blipFill>
          </p:spPr>
          <p:txBody>
            <a:bodyPr/>
            <a:lstStyle/>
            <a:p>
              <a:endParaRPr lang="en-US"/>
            </a:p>
          </p:txBody>
        </p:sp>
      </p:grpSp>
      <p:grpSp>
        <p:nvGrpSpPr>
          <p:cNvPr id="4" name="Group 4"/>
          <p:cNvGrpSpPr/>
          <p:nvPr/>
        </p:nvGrpSpPr>
        <p:grpSpPr>
          <a:xfrm>
            <a:off x="1831282" y="6030252"/>
            <a:ext cx="6080841" cy="1727003"/>
            <a:chOff x="0" y="0"/>
            <a:chExt cx="1601538" cy="454848"/>
          </a:xfrm>
        </p:grpSpPr>
        <p:sp>
          <p:nvSpPr>
            <p:cNvPr id="5" name="Freeform 5"/>
            <p:cNvSpPr/>
            <p:nvPr/>
          </p:nvSpPr>
          <p:spPr>
            <a:xfrm>
              <a:off x="0" y="0"/>
              <a:ext cx="1601538" cy="454848"/>
            </a:xfrm>
            <a:custGeom>
              <a:avLst/>
              <a:gdLst/>
              <a:ahLst/>
              <a:cxnLst/>
              <a:rect l="l" t="t" r="r" b="b"/>
              <a:pathLst>
                <a:path w="1601538" h="454848">
                  <a:moveTo>
                    <a:pt x="63658" y="0"/>
                  </a:moveTo>
                  <a:lnTo>
                    <a:pt x="1537880" y="0"/>
                  </a:lnTo>
                  <a:cubicBezTo>
                    <a:pt x="1573038" y="0"/>
                    <a:pt x="1601538" y="28501"/>
                    <a:pt x="1601538" y="63658"/>
                  </a:cubicBezTo>
                  <a:lnTo>
                    <a:pt x="1601538" y="391190"/>
                  </a:lnTo>
                  <a:cubicBezTo>
                    <a:pt x="1601538" y="426348"/>
                    <a:pt x="1573038" y="454848"/>
                    <a:pt x="1537880" y="454848"/>
                  </a:cubicBezTo>
                  <a:lnTo>
                    <a:pt x="63658" y="454848"/>
                  </a:lnTo>
                  <a:cubicBezTo>
                    <a:pt x="28501" y="454848"/>
                    <a:pt x="0" y="426348"/>
                    <a:pt x="0" y="391190"/>
                  </a:cubicBezTo>
                  <a:lnTo>
                    <a:pt x="0" y="63658"/>
                  </a:lnTo>
                  <a:cubicBezTo>
                    <a:pt x="0" y="28501"/>
                    <a:pt x="28501" y="0"/>
                    <a:pt x="63658" y="0"/>
                  </a:cubicBezTo>
                  <a:close/>
                </a:path>
              </a:pathLst>
            </a:custGeom>
            <a:solidFill>
              <a:srgbClr val="C3DEF5"/>
            </a:solidFill>
          </p:spPr>
          <p:txBody>
            <a:bodyPr/>
            <a:lstStyle/>
            <a:p>
              <a:endParaRPr lang="en-US"/>
            </a:p>
          </p:txBody>
        </p:sp>
        <p:sp>
          <p:nvSpPr>
            <p:cNvPr id="6" name="TextBox 6"/>
            <p:cNvSpPr txBox="1"/>
            <p:nvPr/>
          </p:nvSpPr>
          <p:spPr>
            <a:xfrm>
              <a:off x="0" y="-38100"/>
              <a:ext cx="1601538" cy="492948"/>
            </a:xfrm>
            <a:prstGeom prst="rect">
              <a:avLst/>
            </a:prstGeom>
          </p:spPr>
          <p:txBody>
            <a:bodyPr lIns="50800" tIns="50800" rIns="50800" bIns="50800" rtlCol="0" anchor="ctr"/>
            <a:lstStyle/>
            <a:p>
              <a:pPr algn="ctr">
                <a:lnSpc>
                  <a:spcPts val="3079"/>
                </a:lnSpc>
              </a:pPr>
              <a:endParaRPr/>
            </a:p>
          </p:txBody>
        </p:sp>
      </p:grpSp>
      <p:grpSp>
        <p:nvGrpSpPr>
          <p:cNvPr id="7" name="Group 7"/>
          <p:cNvGrpSpPr/>
          <p:nvPr/>
        </p:nvGrpSpPr>
        <p:grpSpPr>
          <a:xfrm>
            <a:off x="11192022" y="2097230"/>
            <a:ext cx="5782245" cy="1920368"/>
            <a:chOff x="0" y="0"/>
            <a:chExt cx="1522896" cy="505776"/>
          </a:xfrm>
        </p:grpSpPr>
        <p:sp>
          <p:nvSpPr>
            <p:cNvPr id="8" name="Freeform 8"/>
            <p:cNvSpPr/>
            <p:nvPr/>
          </p:nvSpPr>
          <p:spPr>
            <a:xfrm>
              <a:off x="0" y="0"/>
              <a:ext cx="1522896" cy="505776"/>
            </a:xfrm>
            <a:custGeom>
              <a:avLst/>
              <a:gdLst/>
              <a:ahLst/>
              <a:cxnLst/>
              <a:rect l="l" t="t" r="r" b="b"/>
              <a:pathLst>
                <a:path w="1522896" h="505776">
                  <a:moveTo>
                    <a:pt x="66946" y="0"/>
                  </a:moveTo>
                  <a:lnTo>
                    <a:pt x="1455950" y="0"/>
                  </a:lnTo>
                  <a:cubicBezTo>
                    <a:pt x="1492923" y="0"/>
                    <a:pt x="1522896" y="29973"/>
                    <a:pt x="1522896" y="66946"/>
                  </a:cubicBezTo>
                  <a:lnTo>
                    <a:pt x="1522896" y="438830"/>
                  </a:lnTo>
                  <a:cubicBezTo>
                    <a:pt x="1522896" y="456585"/>
                    <a:pt x="1515843" y="473613"/>
                    <a:pt x="1503288" y="486168"/>
                  </a:cubicBezTo>
                  <a:cubicBezTo>
                    <a:pt x="1490733" y="498723"/>
                    <a:pt x="1473705" y="505776"/>
                    <a:pt x="1455950" y="505776"/>
                  </a:cubicBezTo>
                  <a:lnTo>
                    <a:pt x="66946" y="505776"/>
                  </a:lnTo>
                  <a:cubicBezTo>
                    <a:pt x="29973" y="505776"/>
                    <a:pt x="0" y="475803"/>
                    <a:pt x="0" y="438830"/>
                  </a:cubicBezTo>
                  <a:lnTo>
                    <a:pt x="0" y="66946"/>
                  </a:lnTo>
                  <a:cubicBezTo>
                    <a:pt x="0" y="49191"/>
                    <a:pt x="7053" y="32163"/>
                    <a:pt x="19608" y="19608"/>
                  </a:cubicBezTo>
                  <a:cubicBezTo>
                    <a:pt x="32163" y="7053"/>
                    <a:pt x="49191" y="0"/>
                    <a:pt x="66946" y="0"/>
                  </a:cubicBezTo>
                  <a:close/>
                </a:path>
              </a:pathLst>
            </a:custGeom>
            <a:solidFill>
              <a:srgbClr val="C3DEF5"/>
            </a:solidFill>
          </p:spPr>
          <p:txBody>
            <a:bodyPr/>
            <a:lstStyle/>
            <a:p>
              <a:endParaRPr lang="en-US"/>
            </a:p>
          </p:txBody>
        </p:sp>
        <p:sp>
          <p:nvSpPr>
            <p:cNvPr id="9" name="TextBox 9"/>
            <p:cNvSpPr txBox="1"/>
            <p:nvPr/>
          </p:nvSpPr>
          <p:spPr>
            <a:xfrm>
              <a:off x="0" y="-38100"/>
              <a:ext cx="1522896" cy="543876"/>
            </a:xfrm>
            <a:prstGeom prst="rect">
              <a:avLst/>
            </a:prstGeom>
          </p:spPr>
          <p:txBody>
            <a:bodyPr lIns="50800" tIns="50800" rIns="50800" bIns="50800" rtlCol="0" anchor="ctr"/>
            <a:lstStyle/>
            <a:p>
              <a:pPr algn="ctr">
                <a:lnSpc>
                  <a:spcPts val="3079"/>
                </a:lnSpc>
              </a:pPr>
              <a:endParaRPr/>
            </a:p>
          </p:txBody>
        </p:sp>
      </p:grpSp>
      <p:grpSp>
        <p:nvGrpSpPr>
          <p:cNvPr id="10" name="Group 10"/>
          <p:cNvGrpSpPr/>
          <p:nvPr/>
        </p:nvGrpSpPr>
        <p:grpSpPr>
          <a:xfrm>
            <a:off x="2469706" y="5523229"/>
            <a:ext cx="758165" cy="758165"/>
            <a:chOff x="0" y="0"/>
            <a:chExt cx="812800" cy="812800"/>
          </a:xfrm>
        </p:grpSpPr>
        <p:sp>
          <p:nvSpPr>
            <p:cNvPr id="11" name="Freeform 11"/>
            <p:cNvSpPr/>
            <p:nvPr/>
          </p:nvSpPr>
          <p:spPr>
            <a:xfrm>
              <a:off x="0" y="0"/>
              <a:ext cx="812800" cy="812800"/>
            </a:xfrm>
            <a:custGeom>
              <a:avLst/>
              <a:gdLst/>
              <a:ahLst/>
              <a:cxnLst/>
              <a:rect l="l" t="t" r="r" b="b"/>
              <a:pathLst>
                <a:path w="812800" h="812800">
                  <a:moveTo>
                    <a:pt x="153171" y="0"/>
                  </a:moveTo>
                  <a:lnTo>
                    <a:pt x="659629" y="0"/>
                  </a:lnTo>
                  <a:cubicBezTo>
                    <a:pt x="744223" y="0"/>
                    <a:pt x="812800" y="68577"/>
                    <a:pt x="812800" y="153171"/>
                  </a:cubicBezTo>
                  <a:lnTo>
                    <a:pt x="812800" y="659629"/>
                  </a:lnTo>
                  <a:cubicBezTo>
                    <a:pt x="812800" y="744223"/>
                    <a:pt x="744223" y="812800"/>
                    <a:pt x="659629" y="812800"/>
                  </a:cubicBezTo>
                  <a:lnTo>
                    <a:pt x="153171" y="812800"/>
                  </a:lnTo>
                  <a:cubicBezTo>
                    <a:pt x="68577" y="812800"/>
                    <a:pt x="0" y="744223"/>
                    <a:pt x="0" y="659629"/>
                  </a:cubicBezTo>
                  <a:lnTo>
                    <a:pt x="0" y="153171"/>
                  </a:lnTo>
                  <a:cubicBezTo>
                    <a:pt x="0" y="68577"/>
                    <a:pt x="68577" y="0"/>
                    <a:pt x="153171" y="0"/>
                  </a:cubicBezTo>
                  <a:close/>
                </a:path>
              </a:pathLst>
            </a:custGeom>
            <a:solidFill>
              <a:srgbClr val="111D48"/>
            </a:solidFill>
          </p:spPr>
          <p:txBody>
            <a:bodyPr/>
            <a:lstStyle/>
            <a:p>
              <a:endParaRPr lang="en-US"/>
            </a:p>
          </p:txBody>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3079"/>
                </a:lnSpc>
              </a:pPr>
              <a:endParaRPr/>
            </a:p>
          </p:txBody>
        </p:sp>
      </p:grpSp>
      <p:grpSp>
        <p:nvGrpSpPr>
          <p:cNvPr id="13" name="Group 13"/>
          <p:cNvGrpSpPr/>
          <p:nvPr/>
        </p:nvGrpSpPr>
        <p:grpSpPr>
          <a:xfrm>
            <a:off x="12708352" y="5970738"/>
            <a:ext cx="758165" cy="758165"/>
            <a:chOff x="0" y="0"/>
            <a:chExt cx="812800" cy="812800"/>
          </a:xfrm>
        </p:grpSpPr>
        <p:sp>
          <p:nvSpPr>
            <p:cNvPr id="14" name="Freeform 14"/>
            <p:cNvSpPr/>
            <p:nvPr/>
          </p:nvSpPr>
          <p:spPr>
            <a:xfrm>
              <a:off x="0" y="0"/>
              <a:ext cx="812800" cy="812800"/>
            </a:xfrm>
            <a:custGeom>
              <a:avLst/>
              <a:gdLst/>
              <a:ahLst/>
              <a:cxnLst/>
              <a:rect l="l" t="t" r="r" b="b"/>
              <a:pathLst>
                <a:path w="812800" h="812800">
                  <a:moveTo>
                    <a:pt x="153171" y="0"/>
                  </a:moveTo>
                  <a:lnTo>
                    <a:pt x="659629" y="0"/>
                  </a:lnTo>
                  <a:cubicBezTo>
                    <a:pt x="744223" y="0"/>
                    <a:pt x="812800" y="68577"/>
                    <a:pt x="812800" y="153171"/>
                  </a:cubicBezTo>
                  <a:lnTo>
                    <a:pt x="812800" y="659629"/>
                  </a:lnTo>
                  <a:cubicBezTo>
                    <a:pt x="812800" y="744223"/>
                    <a:pt x="744223" y="812800"/>
                    <a:pt x="659629" y="812800"/>
                  </a:cubicBezTo>
                  <a:lnTo>
                    <a:pt x="153171" y="812800"/>
                  </a:lnTo>
                  <a:cubicBezTo>
                    <a:pt x="68577" y="812800"/>
                    <a:pt x="0" y="744223"/>
                    <a:pt x="0" y="659629"/>
                  </a:cubicBezTo>
                  <a:lnTo>
                    <a:pt x="0" y="153171"/>
                  </a:lnTo>
                  <a:cubicBezTo>
                    <a:pt x="0" y="68577"/>
                    <a:pt x="68577" y="0"/>
                    <a:pt x="153171" y="0"/>
                  </a:cubicBezTo>
                  <a:close/>
                </a:path>
              </a:pathLst>
            </a:custGeom>
            <a:solidFill>
              <a:srgbClr val="111D48"/>
            </a:solidFill>
          </p:spPr>
          <p:txBody>
            <a:bodyPr/>
            <a:lstStyle/>
            <a:p>
              <a:endParaRPr lang="en-US"/>
            </a:p>
          </p:txBody>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3079"/>
                </a:lnSpc>
              </a:pPr>
              <a:endParaRPr/>
            </a:p>
          </p:txBody>
        </p:sp>
      </p:grpSp>
      <p:grpSp>
        <p:nvGrpSpPr>
          <p:cNvPr id="16" name="Group 16"/>
          <p:cNvGrpSpPr/>
          <p:nvPr/>
        </p:nvGrpSpPr>
        <p:grpSpPr>
          <a:xfrm>
            <a:off x="11950187" y="1718147"/>
            <a:ext cx="758165" cy="758165"/>
            <a:chOff x="0" y="0"/>
            <a:chExt cx="812800" cy="812800"/>
          </a:xfrm>
        </p:grpSpPr>
        <p:sp>
          <p:nvSpPr>
            <p:cNvPr id="17" name="Freeform 17"/>
            <p:cNvSpPr/>
            <p:nvPr/>
          </p:nvSpPr>
          <p:spPr>
            <a:xfrm>
              <a:off x="0" y="0"/>
              <a:ext cx="812800" cy="812800"/>
            </a:xfrm>
            <a:custGeom>
              <a:avLst/>
              <a:gdLst/>
              <a:ahLst/>
              <a:cxnLst/>
              <a:rect l="l" t="t" r="r" b="b"/>
              <a:pathLst>
                <a:path w="812800" h="812800">
                  <a:moveTo>
                    <a:pt x="153171" y="0"/>
                  </a:moveTo>
                  <a:lnTo>
                    <a:pt x="659629" y="0"/>
                  </a:lnTo>
                  <a:cubicBezTo>
                    <a:pt x="744223" y="0"/>
                    <a:pt x="812800" y="68577"/>
                    <a:pt x="812800" y="153171"/>
                  </a:cubicBezTo>
                  <a:lnTo>
                    <a:pt x="812800" y="659629"/>
                  </a:lnTo>
                  <a:cubicBezTo>
                    <a:pt x="812800" y="744223"/>
                    <a:pt x="744223" y="812800"/>
                    <a:pt x="659629" y="812800"/>
                  </a:cubicBezTo>
                  <a:lnTo>
                    <a:pt x="153171" y="812800"/>
                  </a:lnTo>
                  <a:cubicBezTo>
                    <a:pt x="68577" y="812800"/>
                    <a:pt x="0" y="744223"/>
                    <a:pt x="0" y="659629"/>
                  </a:cubicBezTo>
                  <a:lnTo>
                    <a:pt x="0" y="153171"/>
                  </a:lnTo>
                  <a:cubicBezTo>
                    <a:pt x="0" y="68577"/>
                    <a:pt x="68577" y="0"/>
                    <a:pt x="153171" y="0"/>
                  </a:cubicBezTo>
                  <a:close/>
                </a:path>
              </a:pathLst>
            </a:custGeom>
            <a:solidFill>
              <a:srgbClr val="111D48"/>
            </a:solidFill>
          </p:spPr>
          <p:txBody>
            <a:bodyPr/>
            <a:lstStyle/>
            <a:p>
              <a:endParaRPr lang="en-US"/>
            </a:p>
          </p:txBody>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3079"/>
                </a:lnSpc>
              </a:pPr>
              <a:endParaRPr/>
            </a:p>
          </p:txBody>
        </p:sp>
      </p:grpSp>
      <p:sp>
        <p:nvSpPr>
          <p:cNvPr id="19" name="Freeform 19"/>
          <p:cNvSpPr/>
          <p:nvPr/>
        </p:nvSpPr>
        <p:spPr>
          <a:xfrm>
            <a:off x="17259300" y="0"/>
            <a:ext cx="1023337" cy="1508041"/>
          </a:xfrm>
          <a:custGeom>
            <a:avLst/>
            <a:gdLst/>
            <a:ahLst/>
            <a:cxnLst/>
            <a:rect l="l" t="t" r="r" b="b"/>
            <a:pathLst>
              <a:path w="1023337" h="1508041">
                <a:moveTo>
                  <a:pt x="0" y="0"/>
                </a:moveTo>
                <a:lnTo>
                  <a:pt x="1023337" y="0"/>
                </a:lnTo>
                <a:lnTo>
                  <a:pt x="1023337" y="1508041"/>
                </a:lnTo>
                <a:lnTo>
                  <a:pt x="0" y="1508041"/>
                </a:lnTo>
                <a:lnTo>
                  <a:pt x="0" y="0"/>
                </a:lnTo>
                <a:close/>
              </a:path>
            </a:pathLst>
          </a:custGeom>
          <a:blipFill>
            <a:blip>
              <a:extLst>
                <a:ext uri="{96DAC541-7B7A-43D3-8B79-37D633B846F1}">
                  <asvg:svgBlip xmlns:asvg="http://schemas.microsoft.com/office/drawing/2016/SVG/main" r:embed="rId3"/>
                </a:ext>
              </a:extLst>
            </a:blip>
            <a:stretch>
              <a:fillRect r="-614837" b="-172857"/>
            </a:stretch>
          </a:blipFill>
        </p:spPr>
        <p:txBody>
          <a:bodyPr/>
          <a:lstStyle/>
          <a:p>
            <a:endParaRPr lang="en-US"/>
          </a:p>
        </p:txBody>
      </p:sp>
      <p:sp>
        <p:nvSpPr>
          <p:cNvPr id="20" name="Freeform 20"/>
          <p:cNvSpPr/>
          <p:nvPr/>
        </p:nvSpPr>
        <p:spPr>
          <a:xfrm>
            <a:off x="0" y="8123318"/>
            <a:ext cx="1540368" cy="2269964"/>
          </a:xfrm>
          <a:custGeom>
            <a:avLst/>
            <a:gdLst/>
            <a:ahLst/>
            <a:cxnLst/>
            <a:rect l="l" t="t" r="r" b="b"/>
            <a:pathLst>
              <a:path w="1540368" h="2269964">
                <a:moveTo>
                  <a:pt x="0" y="0"/>
                </a:moveTo>
                <a:lnTo>
                  <a:pt x="1540368" y="0"/>
                </a:lnTo>
                <a:lnTo>
                  <a:pt x="1540368" y="2269964"/>
                </a:lnTo>
                <a:lnTo>
                  <a:pt x="0" y="2269964"/>
                </a:lnTo>
                <a:lnTo>
                  <a:pt x="0" y="0"/>
                </a:lnTo>
                <a:close/>
              </a:path>
            </a:pathLst>
          </a:custGeom>
          <a:blipFill>
            <a:blip>
              <a:extLst>
                <a:ext uri="{96DAC541-7B7A-43D3-8B79-37D633B846F1}">
                  <asvg:svgBlip xmlns:asvg="http://schemas.microsoft.com/office/drawing/2016/SVG/main" r:embed="rId3"/>
                </a:ext>
              </a:extLst>
            </a:blip>
            <a:stretch>
              <a:fillRect r="-614837" b="-172857"/>
            </a:stretch>
          </a:blipFill>
        </p:spPr>
        <p:txBody>
          <a:bodyPr/>
          <a:lstStyle/>
          <a:p>
            <a:endParaRPr lang="en-US"/>
          </a:p>
        </p:txBody>
      </p:sp>
      <p:sp>
        <p:nvSpPr>
          <p:cNvPr id="21" name="Freeform 21"/>
          <p:cNvSpPr/>
          <p:nvPr/>
        </p:nvSpPr>
        <p:spPr>
          <a:xfrm>
            <a:off x="1438071" y="4850396"/>
            <a:ext cx="760376" cy="760376"/>
          </a:xfrm>
          <a:custGeom>
            <a:avLst/>
            <a:gdLst/>
            <a:ahLst/>
            <a:cxnLst/>
            <a:rect l="l" t="t" r="r" b="b"/>
            <a:pathLst>
              <a:path w="760376" h="760376">
                <a:moveTo>
                  <a:pt x="0" y="0"/>
                </a:moveTo>
                <a:lnTo>
                  <a:pt x="760375" y="0"/>
                </a:lnTo>
                <a:lnTo>
                  <a:pt x="760375" y="760376"/>
                </a:lnTo>
                <a:lnTo>
                  <a:pt x="0" y="7603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22"/>
          <p:cNvSpPr/>
          <p:nvPr/>
        </p:nvSpPr>
        <p:spPr>
          <a:xfrm>
            <a:off x="4396493" y="3551979"/>
            <a:ext cx="651824" cy="651824"/>
          </a:xfrm>
          <a:custGeom>
            <a:avLst/>
            <a:gdLst/>
            <a:ahLst/>
            <a:cxnLst/>
            <a:rect l="l" t="t" r="r" b="b"/>
            <a:pathLst>
              <a:path w="651824" h="651824">
                <a:moveTo>
                  <a:pt x="0" y="0"/>
                </a:moveTo>
                <a:lnTo>
                  <a:pt x="651823" y="0"/>
                </a:lnTo>
                <a:lnTo>
                  <a:pt x="651823" y="651823"/>
                </a:lnTo>
                <a:lnTo>
                  <a:pt x="0" y="6518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3" name="TextBox 23"/>
          <p:cNvSpPr txBox="1"/>
          <p:nvPr/>
        </p:nvSpPr>
        <p:spPr>
          <a:xfrm>
            <a:off x="1009650" y="1330849"/>
            <a:ext cx="5477188" cy="1736090"/>
          </a:xfrm>
          <a:prstGeom prst="rect">
            <a:avLst/>
          </a:prstGeom>
        </p:spPr>
        <p:txBody>
          <a:bodyPr lIns="0" tIns="0" rIns="0" bIns="0" rtlCol="0" anchor="t">
            <a:spAutoFit/>
          </a:bodyPr>
          <a:lstStyle/>
          <a:p>
            <a:pPr algn="l">
              <a:lnSpc>
                <a:spcPts val="6819"/>
              </a:lnSpc>
            </a:pPr>
            <a:r>
              <a:rPr lang="en-US" sz="6199" b="1" spc="-309">
                <a:solidFill>
                  <a:srgbClr val="111D48"/>
                </a:solidFill>
                <a:latin typeface="Inter Semi-Bold"/>
                <a:ea typeface="Inter Semi-Bold"/>
                <a:cs typeface="Inter Semi-Bold"/>
                <a:sym typeface="Inter Semi-Bold"/>
              </a:rPr>
              <a:t>Keep Your Body Strong</a:t>
            </a:r>
          </a:p>
        </p:txBody>
      </p:sp>
      <p:sp>
        <p:nvSpPr>
          <p:cNvPr id="24" name="TextBox 24"/>
          <p:cNvSpPr txBox="1"/>
          <p:nvPr/>
        </p:nvSpPr>
        <p:spPr>
          <a:xfrm>
            <a:off x="2469706" y="5717844"/>
            <a:ext cx="758165" cy="439420"/>
          </a:xfrm>
          <a:prstGeom prst="rect">
            <a:avLst/>
          </a:prstGeom>
        </p:spPr>
        <p:txBody>
          <a:bodyPr lIns="0" tIns="0" rIns="0" bIns="0" rtlCol="0" anchor="t">
            <a:spAutoFit/>
          </a:bodyPr>
          <a:lstStyle/>
          <a:p>
            <a:pPr algn="ctr">
              <a:lnSpc>
                <a:spcPts val="3409"/>
              </a:lnSpc>
            </a:pPr>
            <a:r>
              <a:rPr lang="en-US" sz="3099" b="1" spc="-154">
                <a:solidFill>
                  <a:srgbClr val="FFFFFF"/>
                </a:solidFill>
                <a:latin typeface="Inter Bold"/>
                <a:ea typeface="Inter Bold"/>
                <a:cs typeface="Inter Bold"/>
                <a:sym typeface="Inter Bold"/>
              </a:rPr>
              <a:t>01</a:t>
            </a:r>
          </a:p>
        </p:txBody>
      </p:sp>
      <p:sp>
        <p:nvSpPr>
          <p:cNvPr id="25" name="TextBox 25"/>
          <p:cNvSpPr txBox="1"/>
          <p:nvPr/>
        </p:nvSpPr>
        <p:spPr>
          <a:xfrm>
            <a:off x="12689412" y="6151880"/>
            <a:ext cx="758165" cy="439420"/>
          </a:xfrm>
          <a:prstGeom prst="rect">
            <a:avLst/>
          </a:prstGeom>
        </p:spPr>
        <p:txBody>
          <a:bodyPr lIns="0" tIns="0" rIns="0" bIns="0" rtlCol="0" anchor="t">
            <a:spAutoFit/>
          </a:bodyPr>
          <a:lstStyle/>
          <a:p>
            <a:pPr algn="ctr">
              <a:lnSpc>
                <a:spcPts val="3409"/>
              </a:lnSpc>
            </a:pPr>
            <a:r>
              <a:rPr lang="en-US" sz="3099" b="1" spc="-154">
                <a:solidFill>
                  <a:srgbClr val="FFFFFF"/>
                </a:solidFill>
                <a:latin typeface="Inter Bold"/>
                <a:ea typeface="Inter Bold"/>
                <a:cs typeface="Inter Bold"/>
                <a:sym typeface="Inter Bold"/>
              </a:rPr>
              <a:t>03</a:t>
            </a:r>
          </a:p>
        </p:txBody>
      </p:sp>
      <p:sp>
        <p:nvSpPr>
          <p:cNvPr id="26" name="TextBox 26"/>
          <p:cNvSpPr txBox="1"/>
          <p:nvPr/>
        </p:nvSpPr>
        <p:spPr>
          <a:xfrm>
            <a:off x="11950187" y="1912762"/>
            <a:ext cx="758165" cy="439420"/>
          </a:xfrm>
          <a:prstGeom prst="rect">
            <a:avLst/>
          </a:prstGeom>
        </p:spPr>
        <p:txBody>
          <a:bodyPr lIns="0" tIns="0" rIns="0" bIns="0" rtlCol="0" anchor="t">
            <a:spAutoFit/>
          </a:bodyPr>
          <a:lstStyle/>
          <a:p>
            <a:pPr algn="ctr">
              <a:lnSpc>
                <a:spcPts val="3409"/>
              </a:lnSpc>
            </a:pPr>
            <a:r>
              <a:rPr lang="en-US" sz="3099" b="1" spc="-154">
                <a:solidFill>
                  <a:srgbClr val="FFFFFF"/>
                </a:solidFill>
                <a:latin typeface="Inter Bold"/>
                <a:ea typeface="Inter Bold"/>
                <a:cs typeface="Inter Bold"/>
                <a:sym typeface="Inter Bold"/>
              </a:rPr>
              <a:t>02</a:t>
            </a:r>
          </a:p>
        </p:txBody>
      </p:sp>
      <p:sp>
        <p:nvSpPr>
          <p:cNvPr id="27" name="TextBox 27"/>
          <p:cNvSpPr txBox="1"/>
          <p:nvPr/>
        </p:nvSpPr>
        <p:spPr>
          <a:xfrm>
            <a:off x="2169871" y="6456960"/>
            <a:ext cx="5527912" cy="937260"/>
          </a:xfrm>
          <a:prstGeom prst="rect">
            <a:avLst/>
          </a:prstGeom>
        </p:spPr>
        <p:txBody>
          <a:bodyPr lIns="0" tIns="0" rIns="0" bIns="0" rtlCol="0" anchor="t">
            <a:spAutoFit/>
          </a:bodyPr>
          <a:lstStyle/>
          <a:p>
            <a:pPr algn="l">
              <a:lnSpc>
                <a:spcPts val="3629"/>
              </a:lnSpc>
            </a:pPr>
            <a:r>
              <a:rPr lang="en-US" sz="3299" b="1" spc="-164">
                <a:solidFill>
                  <a:srgbClr val="111D48"/>
                </a:solidFill>
                <a:latin typeface="Inter Semi-Bold"/>
                <a:ea typeface="Inter Semi-Bold"/>
                <a:cs typeface="Inter Semi-Bold"/>
                <a:sym typeface="Inter Semi-Bold"/>
              </a:rPr>
              <a:t>Balance and strength exercises can reduce falls risk</a:t>
            </a:r>
          </a:p>
        </p:txBody>
      </p:sp>
      <p:sp>
        <p:nvSpPr>
          <p:cNvPr id="28" name="TextBox 28"/>
          <p:cNvSpPr txBox="1"/>
          <p:nvPr/>
        </p:nvSpPr>
        <p:spPr>
          <a:xfrm>
            <a:off x="12689412" y="7024777"/>
            <a:ext cx="5081556" cy="937260"/>
          </a:xfrm>
          <a:prstGeom prst="rect">
            <a:avLst/>
          </a:prstGeom>
        </p:spPr>
        <p:txBody>
          <a:bodyPr lIns="0" tIns="0" rIns="0" bIns="0" rtlCol="0" anchor="t">
            <a:spAutoFit/>
          </a:bodyPr>
          <a:lstStyle/>
          <a:p>
            <a:pPr algn="l">
              <a:lnSpc>
                <a:spcPts val="3629"/>
              </a:lnSpc>
            </a:pPr>
            <a:r>
              <a:rPr lang="en-US" sz="3299" b="1" spc="-164">
                <a:solidFill>
                  <a:srgbClr val="111D48"/>
                </a:solidFill>
                <a:latin typeface="Inter Semi-Bold"/>
                <a:ea typeface="Inter Semi-Bold"/>
                <a:cs typeface="Inter Semi-Bold"/>
                <a:sym typeface="Inter Semi-Bold"/>
              </a:rPr>
              <a:t>Community programs can help you exercise safely</a:t>
            </a:r>
          </a:p>
        </p:txBody>
      </p:sp>
      <p:sp>
        <p:nvSpPr>
          <p:cNvPr id="29" name="TextBox 29"/>
          <p:cNvSpPr txBox="1"/>
          <p:nvPr/>
        </p:nvSpPr>
        <p:spPr>
          <a:xfrm>
            <a:off x="11559187" y="2628054"/>
            <a:ext cx="5081556" cy="937260"/>
          </a:xfrm>
          <a:prstGeom prst="rect">
            <a:avLst/>
          </a:prstGeom>
        </p:spPr>
        <p:txBody>
          <a:bodyPr lIns="0" tIns="0" rIns="0" bIns="0" rtlCol="0" anchor="t">
            <a:spAutoFit/>
          </a:bodyPr>
          <a:lstStyle/>
          <a:p>
            <a:pPr algn="l">
              <a:lnSpc>
                <a:spcPts val="3629"/>
              </a:lnSpc>
            </a:pPr>
            <a:r>
              <a:rPr lang="en-US" sz="3299" b="1" spc="-164">
                <a:solidFill>
                  <a:srgbClr val="111D48"/>
                </a:solidFill>
                <a:latin typeface="Inter Semi-Bold"/>
                <a:ea typeface="Inter Semi-Bold"/>
                <a:cs typeface="Inter Semi-Bold"/>
                <a:sym typeface="Inter Semi-Bold"/>
              </a:rPr>
              <a:t>Choose safe activities that match your 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9528579" y="6909657"/>
            <a:ext cx="7321129" cy="2098231"/>
            <a:chOff x="0" y="0"/>
            <a:chExt cx="1928199" cy="552620"/>
          </a:xfrm>
        </p:grpSpPr>
        <p:sp>
          <p:nvSpPr>
            <p:cNvPr id="3" name="Freeform 3"/>
            <p:cNvSpPr/>
            <p:nvPr/>
          </p:nvSpPr>
          <p:spPr>
            <a:xfrm>
              <a:off x="0" y="0"/>
              <a:ext cx="1928199" cy="552620"/>
            </a:xfrm>
            <a:custGeom>
              <a:avLst/>
              <a:gdLst/>
              <a:ahLst/>
              <a:cxnLst/>
              <a:rect l="l" t="t" r="r" b="b"/>
              <a:pathLst>
                <a:path w="1928199" h="552620">
                  <a:moveTo>
                    <a:pt x="52874" y="0"/>
                  </a:moveTo>
                  <a:lnTo>
                    <a:pt x="1875325" y="0"/>
                  </a:lnTo>
                  <a:cubicBezTo>
                    <a:pt x="1889348" y="0"/>
                    <a:pt x="1902796" y="5571"/>
                    <a:pt x="1912712" y="15486"/>
                  </a:cubicBezTo>
                  <a:cubicBezTo>
                    <a:pt x="1922628" y="25402"/>
                    <a:pt x="1928199" y="38851"/>
                    <a:pt x="1928199" y="52874"/>
                  </a:cubicBezTo>
                  <a:lnTo>
                    <a:pt x="1928199" y="499747"/>
                  </a:lnTo>
                  <a:cubicBezTo>
                    <a:pt x="1928199" y="528948"/>
                    <a:pt x="1904526" y="552620"/>
                    <a:pt x="1875325" y="552620"/>
                  </a:cubicBezTo>
                  <a:lnTo>
                    <a:pt x="52874" y="552620"/>
                  </a:lnTo>
                  <a:cubicBezTo>
                    <a:pt x="38851" y="552620"/>
                    <a:pt x="25402" y="547050"/>
                    <a:pt x="15486" y="537134"/>
                  </a:cubicBezTo>
                  <a:cubicBezTo>
                    <a:pt x="5571" y="527218"/>
                    <a:pt x="0" y="513770"/>
                    <a:pt x="0" y="499747"/>
                  </a:cubicBezTo>
                  <a:lnTo>
                    <a:pt x="0" y="52874"/>
                  </a:lnTo>
                  <a:cubicBezTo>
                    <a:pt x="0" y="38851"/>
                    <a:pt x="5571" y="25402"/>
                    <a:pt x="15486" y="15486"/>
                  </a:cubicBezTo>
                  <a:cubicBezTo>
                    <a:pt x="25402" y="5571"/>
                    <a:pt x="38851" y="0"/>
                    <a:pt x="52874" y="0"/>
                  </a:cubicBezTo>
                  <a:close/>
                </a:path>
              </a:pathLst>
            </a:custGeom>
            <a:solidFill>
              <a:srgbClr val="C3DEF5"/>
            </a:solidFill>
          </p:spPr>
          <p:txBody>
            <a:bodyPr/>
            <a:lstStyle/>
            <a:p>
              <a:endParaRPr lang="en-US"/>
            </a:p>
          </p:txBody>
        </p:sp>
        <p:sp>
          <p:nvSpPr>
            <p:cNvPr id="4" name="TextBox 4"/>
            <p:cNvSpPr txBox="1"/>
            <p:nvPr/>
          </p:nvSpPr>
          <p:spPr>
            <a:xfrm>
              <a:off x="0" y="-38100"/>
              <a:ext cx="1928199" cy="59072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421284" y="4421822"/>
            <a:ext cx="7178080" cy="2098231"/>
            <a:chOff x="0" y="0"/>
            <a:chExt cx="1890523" cy="552620"/>
          </a:xfrm>
        </p:grpSpPr>
        <p:sp>
          <p:nvSpPr>
            <p:cNvPr id="6" name="Freeform 6"/>
            <p:cNvSpPr/>
            <p:nvPr/>
          </p:nvSpPr>
          <p:spPr>
            <a:xfrm>
              <a:off x="0" y="0"/>
              <a:ext cx="1890523" cy="552620"/>
            </a:xfrm>
            <a:custGeom>
              <a:avLst/>
              <a:gdLst/>
              <a:ahLst/>
              <a:cxnLst/>
              <a:rect l="l" t="t" r="r" b="b"/>
              <a:pathLst>
                <a:path w="1890523" h="552620">
                  <a:moveTo>
                    <a:pt x="53928" y="0"/>
                  </a:moveTo>
                  <a:lnTo>
                    <a:pt x="1836596" y="0"/>
                  </a:lnTo>
                  <a:cubicBezTo>
                    <a:pt x="1866379" y="0"/>
                    <a:pt x="1890523" y="24144"/>
                    <a:pt x="1890523" y="53928"/>
                  </a:cubicBezTo>
                  <a:lnTo>
                    <a:pt x="1890523" y="498693"/>
                  </a:lnTo>
                  <a:cubicBezTo>
                    <a:pt x="1890523" y="512995"/>
                    <a:pt x="1884842" y="526712"/>
                    <a:pt x="1874728" y="536825"/>
                  </a:cubicBezTo>
                  <a:cubicBezTo>
                    <a:pt x="1864615" y="546939"/>
                    <a:pt x="1850898" y="552620"/>
                    <a:pt x="1836596" y="552620"/>
                  </a:cubicBezTo>
                  <a:lnTo>
                    <a:pt x="53928" y="552620"/>
                  </a:lnTo>
                  <a:cubicBezTo>
                    <a:pt x="24144" y="552620"/>
                    <a:pt x="0" y="528476"/>
                    <a:pt x="0" y="498693"/>
                  </a:cubicBezTo>
                  <a:lnTo>
                    <a:pt x="0" y="53928"/>
                  </a:lnTo>
                  <a:cubicBezTo>
                    <a:pt x="0" y="24144"/>
                    <a:pt x="24144" y="0"/>
                    <a:pt x="53928" y="0"/>
                  </a:cubicBezTo>
                  <a:close/>
                </a:path>
              </a:pathLst>
            </a:custGeom>
            <a:solidFill>
              <a:srgbClr val="C3DEF5"/>
            </a:solidFill>
          </p:spPr>
          <p:txBody>
            <a:bodyPr/>
            <a:lstStyle/>
            <a:p>
              <a:endParaRPr lang="en-US"/>
            </a:p>
          </p:txBody>
        </p:sp>
        <p:sp>
          <p:nvSpPr>
            <p:cNvPr id="7" name="TextBox 7"/>
            <p:cNvSpPr txBox="1"/>
            <p:nvPr/>
          </p:nvSpPr>
          <p:spPr>
            <a:xfrm>
              <a:off x="0" y="-38100"/>
              <a:ext cx="1890523" cy="59072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rot="5400000">
            <a:off x="4271559" y="3667787"/>
            <a:ext cx="7073900" cy="3606302"/>
            <a:chOff x="0" y="0"/>
            <a:chExt cx="647700" cy="330200"/>
          </a:xfrm>
        </p:grpSpPr>
        <p:sp>
          <p:nvSpPr>
            <p:cNvPr id="9" name="Freeform 9"/>
            <p:cNvSpPr/>
            <p:nvPr/>
          </p:nvSpPr>
          <p:spPr>
            <a:xfrm>
              <a:off x="0" y="0"/>
              <a:ext cx="647700" cy="330200"/>
            </a:xfrm>
            <a:custGeom>
              <a:avLst/>
              <a:gdLst/>
              <a:ahLst/>
              <a:cxnLst/>
              <a:rect l="l" t="t" r="r" b="b"/>
              <a:pathLst>
                <a:path w="647700" h="330200">
                  <a:moveTo>
                    <a:pt x="647700" y="330200"/>
                  </a:moveTo>
                  <a:cubicBezTo>
                    <a:pt x="647700" y="150345"/>
                    <a:pt x="500247" y="0"/>
                    <a:pt x="323850" y="0"/>
                  </a:cubicBezTo>
                  <a:cubicBezTo>
                    <a:pt x="147453" y="0"/>
                    <a:pt x="0" y="150345"/>
                    <a:pt x="0" y="330200"/>
                  </a:cubicBezTo>
                  <a:lnTo>
                    <a:pt x="647700" y="330200"/>
                  </a:lnTo>
                  <a:close/>
                </a:path>
              </a:pathLst>
            </a:custGeom>
            <a:solidFill>
              <a:srgbClr val="111D48"/>
            </a:solidFill>
          </p:spPr>
          <p:txBody>
            <a:bodyPr/>
            <a:lstStyle/>
            <a:p>
              <a:endParaRPr lang="en-US"/>
            </a:p>
          </p:txBody>
        </p:sp>
        <p:sp>
          <p:nvSpPr>
            <p:cNvPr id="10" name="TextBox 10"/>
            <p:cNvSpPr txBox="1"/>
            <p:nvPr/>
          </p:nvSpPr>
          <p:spPr>
            <a:xfrm>
              <a:off x="152400" y="12700"/>
              <a:ext cx="342900" cy="317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3110903" y="2454895"/>
            <a:ext cx="6032086" cy="603208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txBody>
            <a:bodyPr/>
            <a:lstStyle/>
            <a:p>
              <a:endParaRPr lang="en-US"/>
            </a:p>
          </p:txBody>
        </p:sp>
      </p:grpSp>
      <p:sp>
        <p:nvSpPr>
          <p:cNvPr id="13" name="Freeform 13"/>
          <p:cNvSpPr/>
          <p:nvPr/>
        </p:nvSpPr>
        <p:spPr>
          <a:xfrm>
            <a:off x="1263609" y="7597634"/>
            <a:ext cx="522140" cy="543896"/>
          </a:xfrm>
          <a:custGeom>
            <a:avLst/>
            <a:gdLst/>
            <a:ahLst/>
            <a:cxnLst/>
            <a:rect l="l" t="t" r="r" b="b"/>
            <a:pathLst>
              <a:path w="522140" h="543896">
                <a:moveTo>
                  <a:pt x="0" y="0"/>
                </a:moveTo>
                <a:lnTo>
                  <a:pt x="522140" y="0"/>
                </a:lnTo>
                <a:lnTo>
                  <a:pt x="522140" y="543895"/>
                </a:lnTo>
                <a:lnTo>
                  <a:pt x="0" y="5438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210010" y="5854543"/>
            <a:ext cx="629337" cy="524710"/>
          </a:xfrm>
          <a:custGeom>
            <a:avLst/>
            <a:gdLst/>
            <a:ahLst/>
            <a:cxnLst/>
            <a:rect l="l" t="t" r="r" b="b"/>
            <a:pathLst>
              <a:path w="629337" h="524710">
                <a:moveTo>
                  <a:pt x="0" y="0"/>
                </a:moveTo>
                <a:lnTo>
                  <a:pt x="629337" y="0"/>
                </a:lnTo>
                <a:lnTo>
                  <a:pt x="629337" y="524710"/>
                </a:lnTo>
                <a:lnTo>
                  <a:pt x="0" y="5247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a:off x="1210310" y="3780590"/>
            <a:ext cx="628737" cy="524710"/>
          </a:xfrm>
          <a:custGeom>
            <a:avLst/>
            <a:gdLst/>
            <a:ahLst/>
            <a:cxnLst/>
            <a:rect l="l" t="t" r="r" b="b"/>
            <a:pathLst>
              <a:path w="628737" h="524710">
                <a:moveTo>
                  <a:pt x="0" y="0"/>
                </a:moveTo>
                <a:lnTo>
                  <a:pt x="628738" y="0"/>
                </a:lnTo>
                <a:lnTo>
                  <a:pt x="628738" y="524709"/>
                </a:lnTo>
                <a:lnTo>
                  <a:pt x="0" y="5247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6" name="Group 16"/>
          <p:cNvGrpSpPr/>
          <p:nvPr/>
        </p:nvGrpSpPr>
        <p:grpSpPr>
          <a:xfrm>
            <a:off x="9528579" y="1933988"/>
            <a:ext cx="7321129" cy="2098231"/>
            <a:chOff x="0" y="0"/>
            <a:chExt cx="1928199" cy="552620"/>
          </a:xfrm>
        </p:grpSpPr>
        <p:sp>
          <p:nvSpPr>
            <p:cNvPr id="17" name="Freeform 17"/>
            <p:cNvSpPr/>
            <p:nvPr/>
          </p:nvSpPr>
          <p:spPr>
            <a:xfrm>
              <a:off x="0" y="0"/>
              <a:ext cx="1928199" cy="552620"/>
            </a:xfrm>
            <a:custGeom>
              <a:avLst/>
              <a:gdLst/>
              <a:ahLst/>
              <a:cxnLst/>
              <a:rect l="l" t="t" r="r" b="b"/>
              <a:pathLst>
                <a:path w="1928199" h="552620">
                  <a:moveTo>
                    <a:pt x="52874" y="0"/>
                  </a:moveTo>
                  <a:lnTo>
                    <a:pt x="1875325" y="0"/>
                  </a:lnTo>
                  <a:cubicBezTo>
                    <a:pt x="1889348" y="0"/>
                    <a:pt x="1902796" y="5571"/>
                    <a:pt x="1912712" y="15486"/>
                  </a:cubicBezTo>
                  <a:cubicBezTo>
                    <a:pt x="1922628" y="25402"/>
                    <a:pt x="1928199" y="38851"/>
                    <a:pt x="1928199" y="52874"/>
                  </a:cubicBezTo>
                  <a:lnTo>
                    <a:pt x="1928199" y="499747"/>
                  </a:lnTo>
                  <a:cubicBezTo>
                    <a:pt x="1928199" y="528948"/>
                    <a:pt x="1904526" y="552620"/>
                    <a:pt x="1875325" y="552620"/>
                  </a:cubicBezTo>
                  <a:lnTo>
                    <a:pt x="52874" y="552620"/>
                  </a:lnTo>
                  <a:cubicBezTo>
                    <a:pt x="38851" y="552620"/>
                    <a:pt x="25402" y="547050"/>
                    <a:pt x="15486" y="537134"/>
                  </a:cubicBezTo>
                  <a:cubicBezTo>
                    <a:pt x="5571" y="527218"/>
                    <a:pt x="0" y="513770"/>
                    <a:pt x="0" y="499747"/>
                  </a:cubicBezTo>
                  <a:lnTo>
                    <a:pt x="0" y="52874"/>
                  </a:lnTo>
                  <a:cubicBezTo>
                    <a:pt x="0" y="38851"/>
                    <a:pt x="5571" y="25402"/>
                    <a:pt x="15486" y="15486"/>
                  </a:cubicBezTo>
                  <a:cubicBezTo>
                    <a:pt x="25402" y="5571"/>
                    <a:pt x="38851" y="0"/>
                    <a:pt x="52874" y="0"/>
                  </a:cubicBezTo>
                  <a:close/>
                </a:path>
              </a:pathLst>
            </a:custGeom>
            <a:solidFill>
              <a:srgbClr val="C3DEF5"/>
            </a:solidFill>
          </p:spPr>
          <p:txBody>
            <a:bodyPr/>
            <a:lstStyle/>
            <a:p>
              <a:endParaRPr lang="en-US"/>
            </a:p>
          </p:txBody>
        </p:sp>
        <p:sp>
          <p:nvSpPr>
            <p:cNvPr id="18" name="TextBox 18"/>
            <p:cNvSpPr txBox="1"/>
            <p:nvPr/>
          </p:nvSpPr>
          <p:spPr>
            <a:xfrm>
              <a:off x="0" y="-38100"/>
              <a:ext cx="1928199" cy="590720"/>
            </a:xfrm>
            <a:prstGeom prst="rect">
              <a:avLst/>
            </a:prstGeom>
          </p:spPr>
          <p:txBody>
            <a:bodyPr lIns="50800" tIns="50800" rIns="50800" bIns="50800" rtlCol="0" anchor="ctr"/>
            <a:lstStyle/>
            <a:p>
              <a:pPr algn="ctr">
                <a:lnSpc>
                  <a:spcPts val="2659"/>
                </a:lnSpc>
              </a:pPr>
              <a:endParaRPr/>
            </a:p>
          </p:txBody>
        </p:sp>
      </p:grpSp>
      <p:sp>
        <p:nvSpPr>
          <p:cNvPr id="19" name="AutoShape 19"/>
          <p:cNvSpPr/>
          <p:nvPr/>
        </p:nvSpPr>
        <p:spPr>
          <a:xfrm>
            <a:off x="9547629" y="5470938"/>
            <a:ext cx="943224" cy="0"/>
          </a:xfrm>
          <a:prstGeom prst="line">
            <a:avLst/>
          </a:prstGeom>
          <a:ln w="142875" cap="flat">
            <a:gradFill>
              <a:gsLst>
                <a:gs pos="0">
                  <a:srgbClr val="121F49">
                    <a:alpha val="100000"/>
                  </a:srgbClr>
                </a:gs>
                <a:gs pos="100000">
                  <a:srgbClr val="C3DEF5">
                    <a:alpha val="100000"/>
                  </a:srgbClr>
                </a:gs>
              </a:gsLst>
              <a:lin ang="0"/>
            </a:gradFill>
            <a:prstDash val="solid"/>
            <a:headEnd type="none" w="sm" len="sm"/>
            <a:tailEnd type="none" w="sm" len="sm"/>
          </a:ln>
        </p:spPr>
        <p:txBody>
          <a:bodyPr/>
          <a:lstStyle/>
          <a:p>
            <a:endParaRPr lang="en-US"/>
          </a:p>
        </p:txBody>
      </p:sp>
      <p:sp>
        <p:nvSpPr>
          <p:cNvPr id="20" name="AutoShape 20"/>
          <p:cNvSpPr/>
          <p:nvPr/>
        </p:nvSpPr>
        <p:spPr>
          <a:xfrm>
            <a:off x="8505064" y="7934516"/>
            <a:ext cx="1042565" cy="0"/>
          </a:xfrm>
          <a:prstGeom prst="line">
            <a:avLst/>
          </a:prstGeom>
          <a:ln w="142875" cap="flat">
            <a:gradFill>
              <a:gsLst>
                <a:gs pos="0">
                  <a:srgbClr val="121F49">
                    <a:alpha val="100000"/>
                  </a:srgbClr>
                </a:gs>
                <a:gs pos="100000">
                  <a:srgbClr val="C3DEF5">
                    <a:alpha val="100000"/>
                  </a:srgbClr>
                </a:gs>
              </a:gsLst>
              <a:lin ang="0"/>
            </a:gradFill>
            <a:prstDash val="solid"/>
            <a:headEnd type="none" w="sm" len="sm"/>
            <a:tailEnd type="none" w="sm" len="sm"/>
          </a:ln>
        </p:spPr>
        <p:txBody>
          <a:bodyPr/>
          <a:lstStyle/>
          <a:p>
            <a:endParaRPr lang="en-US"/>
          </a:p>
        </p:txBody>
      </p:sp>
      <p:sp>
        <p:nvSpPr>
          <p:cNvPr id="21" name="AutoShape 21"/>
          <p:cNvSpPr/>
          <p:nvPr/>
        </p:nvSpPr>
        <p:spPr>
          <a:xfrm>
            <a:off x="8505064" y="3003433"/>
            <a:ext cx="1042565" cy="0"/>
          </a:xfrm>
          <a:prstGeom prst="line">
            <a:avLst/>
          </a:prstGeom>
          <a:ln w="142875" cap="flat">
            <a:gradFill>
              <a:gsLst>
                <a:gs pos="0">
                  <a:srgbClr val="121F49">
                    <a:alpha val="100000"/>
                  </a:srgbClr>
                </a:gs>
                <a:gs pos="100000">
                  <a:srgbClr val="C3DEF5">
                    <a:alpha val="100000"/>
                  </a:srgbClr>
                </a:gs>
              </a:gsLst>
              <a:lin ang="0"/>
            </a:gradFill>
            <a:prstDash val="solid"/>
            <a:headEnd type="none" w="sm" len="sm"/>
            <a:tailEnd type="none" w="sm" len="sm"/>
          </a:ln>
        </p:spPr>
        <p:txBody>
          <a:bodyPr/>
          <a:lstStyle/>
          <a:p>
            <a:endParaRPr lang="en-US"/>
          </a:p>
        </p:txBody>
      </p:sp>
      <p:sp>
        <p:nvSpPr>
          <p:cNvPr id="22" name="Freeform 22"/>
          <p:cNvSpPr/>
          <p:nvPr/>
        </p:nvSpPr>
        <p:spPr>
          <a:xfrm>
            <a:off x="17310089" y="8379433"/>
            <a:ext cx="977911" cy="1747097"/>
          </a:xfrm>
          <a:custGeom>
            <a:avLst/>
            <a:gdLst/>
            <a:ahLst/>
            <a:cxnLst/>
            <a:rect l="l" t="t" r="r" b="b"/>
            <a:pathLst>
              <a:path w="977911" h="1747097">
                <a:moveTo>
                  <a:pt x="0" y="0"/>
                </a:moveTo>
                <a:lnTo>
                  <a:pt x="977911" y="0"/>
                </a:lnTo>
                <a:lnTo>
                  <a:pt x="977911" y="1747097"/>
                </a:lnTo>
                <a:lnTo>
                  <a:pt x="0" y="1747097"/>
                </a:lnTo>
                <a:lnTo>
                  <a:pt x="0" y="0"/>
                </a:lnTo>
                <a:close/>
              </a:path>
            </a:pathLst>
          </a:custGeom>
          <a:blipFill>
            <a:blip>
              <a:extLst>
                <a:ext uri="{96DAC541-7B7A-43D3-8B79-37D633B846F1}">
                  <asvg:svgBlip xmlns:asvg="http://schemas.microsoft.com/office/drawing/2016/SVG/main" r:embed="rId6"/>
                </a:ext>
              </a:extLst>
            </a:blip>
            <a:stretch>
              <a:fillRect r="-648043" b="-135522"/>
            </a:stretch>
          </a:blipFill>
        </p:spPr>
        <p:txBody>
          <a:bodyPr/>
          <a:lstStyle/>
          <a:p>
            <a:endParaRPr lang="en-US"/>
          </a:p>
        </p:txBody>
      </p:sp>
      <p:sp>
        <p:nvSpPr>
          <p:cNvPr id="23" name="Freeform 23"/>
          <p:cNvSpPr/>
          <p:nvPr/>
        </p:nvSpPr>
        <p:spPr>
          <a:xfrm>
            <a:off x="9805960" y="2488148"/>
            <a:ext cx="1102214" cy="1030570"/>
          </a:xfrm>
          <a:custGeom>
            <a:avLst/>
            <a:gdLst/>
            <a:ahLst/>
            <a:cxnLst/>
            <a:rect l="l" t="t" r="r" b="b"/>
            <a:pathLst>
              <a:path w="1102214" h="1030570">
                <a:moveTo>
                  <a:pt x="0" y="0"/>
                </a:moveTo>
                <a:lnTo>
                  <a:pt x="1102214" y="0"/>
                </a:lnTo>
                <a:lnTo>
                  <a:pt x="1102214" y="1030570"/>
                </a:lnTo>
                <a:lnTo>
                  <a:pt x="0" y="103057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Freeform 24"/>
          <p:cNvSpPr/>
          <p:nvPr/>
        </p:nvSpPr>
        <p:spPr>
          <a:xfrm>
            <a:off x="10701532" y="4968596"/>
            <a:ext cx="1004684" cy="1004684"/>
          </a:xfrm>
          <a:custGeom>
            <a:avLst/>
            <a:gdLst/>
            <a:ahLst/>
            <a:cxnLst/>
            <a:rect l="l" t="t" r="r" b="b"/>
            <a:pathLst>
              <a:path w="1004684" h="1004684">
                <a:moveTo>
                  <a:pt x="0" y="0"/>
                </a:moveTo>
                <a:lnTo>
                  <a:pt x="1004685" y="0"/>
                </a:lnTo>
                <a:lnTo>
                  <a:pt x="1004685" y="1004684"/>
                </a:lnTo>
                <a:lnTo>
                  <a:pt x="0" y="100468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a:off x="9870256" y="7419130"/>
            <a:ext cx="1030772" cy="1030772"/>
          </a:xfrm>
          <a:custGeom>
            <a:avLst/>
            <a:gdLst/>
            <a:ahLst/>
            <a:cxnLst/>
            <a:rect l="l" t="t" r="r" b="b"/>
            <a:pathLst>
              <a:path w="1030772" h="1030772">
                <a:moveTo>
                  <a:pt x="0" y="0"/>
                </a:moveTo>
                <a:lnTo>
                  <a:pt x="1030772" y="0"/>
                </a:lnTo>
                <a:lnTo>
                  <a:pt x="1030772" y="1030771"/>
                </a:lnTo>
                <a:lnTo>
                  <a:pt x="0" y="103077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6" name="TextBox 26"/>
          <p:cNvSpPr txBox="1"/>
          <p:nvPr/>
        </p:nvSpPr>
        <p:spPr>
          <a:xfrm>
            <a:off x="1028700" y="1114838"/>
            <a:ext cx="3898721" cy="16954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Find Local Support</a:t>
            </a:r>
          </a:p>
        </p:txBody>
      </p:sp>
      <p:sp>
        <p:nvSpPr>
          <p:cNvPr id="27" name="TextBox 27"/>
          <p:cNvSpPr txBox="1"/>
          <p:nvPr/>
        </p:nvSpPr>
        <p:spPr>
          <a:xfrm>
            <a:off x="533400" y="4525714"/>
            <a:ext cx="1955019" cy="846386"/>
          </a:xfrm>
          <a:prstGeom prst="rect">
            <a:avLst/>
          </a:prstGeom>
        </p:spPr>
        <p:txBody>
          <a:bodyPr wrap="square" lIns="0" tIns="0" rIns="0" bIns="0" rtlCol="0" anchor="t">
            <a:spAutoFit/>
          </a:bodyPr>
          <a:lstStyle/>
          <a:p>
            <a:pPr algn="ctr">
              <a:lnSpc>
                <a:spcPts val="2200"/>
              </a:lnSpc>
            </a:pPr>
            <a:r>
              <a:rPr lang="en-US" sz="2000">
                <a:solidFill>
                  <a:srgbClr val="111D48"/>
                </a:solidFill>
                <a:latin typeface="Inter"/>
                <a:ea typeface="Inter"/>
                <a:cs typeface="Inter"/>
                <a:sym typeface="Inter"/>
              </a:rPr>
              <a:t>Community Falls Prevention Programs</a:t>
            </a:r>
          </a:p>
        </p:txBody>
      </p:sp>
      <p:sp>
        <p:nvSpPr>
          <p:cNvPr id="28" name="TextBox 28"/>
          <p:cNvSpPr txBox="1"/>
          <p:nvPr/>
        </p:nvSpPr>
        <p:spPr>
          <a:xfrm>
            <a:off x="789334" y="6600263"/>
            <a:ext cx="1470690" cy="568325"/>
          </a:xfrm>
          <a:prstGeom prst="rect">
            <a:avLst/>
          </a:prstGeom>
        </p:spPr>
        <p:txBody>
          <a:bodyPr lIns="0" tIns="0" rIns="0" bIns="0" rtlCol="0" anchor="t">
            <a:spAutoFit/>
          </a:bodyPr>
          <a:lstStyle/>
          <a:p>
            <a:pPr algn="ctr">
              <a:lnSpc>
                <a:spcPts val="2200"/>
              </a:lnSpc>
            </a:pPr>
            <a:r>
              <a:rPr lang="en-US" sz="2000">
                <a:solidFill>
                  <a:srgbClr val="111D48"/>
                </a:solidFill>
                <a:latin typeface="Inter"/>
                <a:ea typeface="Inter"/>
                <a:cs typeface="Inter"/>
                <a:sym typeface="Inter"/>
              </a:rPr>
              <a:t>Outpatient Clinics</a:t>
            </a:r>
          </a:p>
        </p:txBody>
      </p:sp>
      <p:sp>
        <p:nvSpPr>
          <p:cNvPr id="29" name="TextBox 29"/>
          <p:cNvSpPr txBox="1"/>
          <p:nvPr/>
        </p:nvSpPr>
        <p:spPr>
          <a:xfrm>
            <a:off x="922800" y="8267700"/>
            <a:ext cx="1210800" cy="568325"/>
          </a:xfrm>
          <a:prstGeom prst="rect">
            <a:avLst/>
          </a:prstGeom>
        </p:spPr>
        <p:txBody>
          <a:bodyPr lIns="0" tIns="0" rIns="0" bIns="0" rtlCol="0" anchor="t">
            <a:spAutoFit/>
          </a:bodyPr>
          <a:lstStyle/>
          <a:p>
            <a:pPr algn="ctr">
              <a:lnSpc>
                <a:spcPts val="2200"/>
              </a:lnSpc>
            </a:pPr>
            <a:r>
              <a:rPr lang="en-US" sz="2000">
                <a:solidFill>
                  <a:srgbClr val="111D48"/>
                </a:solidFill>
                <a:latin typeface="Inter"/>
                <a:ea typeface="Inter"/>
                <a:cs typeface="Inter"/>
                <a:sym typeface="Inter"/>
              </a:rPr>
              <a:t>Home Care</a:t>
            </a:r>
          </a:p>
        </p:txBody>
      </p:sp>
      <p:sp>
        <p:nvSpPr>
          <p:cNvPr id="30" name="TextBox 30"/>
          <p:cNvSpPr txBox="1"/>
          <p:nvPr/>
        </p:nvSpPr>
        <p:spPr>
          <a:xfrm>
            <a:off x="11324538" y="7261192"/>
            <a:ext cx="5474482" cy="1538883"/>
          </a:xfrm>
          <a:prstGeom prst="rect">
            <a:avLst/>
          </a:prstGeom>
        </p:spPr>
        <p:txBody>
          <a:bodyPr lIns="0" tIns="0" rIns="0" bIns="0" rtlCol="0" anchor="t">
            <a:spAutoFit/>
          </a:bodyPr>
          <a:lstStyle/>
          <a:p>
            <a:pPr algn="l">
              <a:lnSpc>
                <a:spcPts val="3960"/>
              </a:lnSpc>
            </a:pPr>
            <a:r>
              <a:rPr lang="en-US" sz="3500" b="1" spc="-179">
                <a:solidFill>
                  <a:srgbClr val="111D48"/>
                </a:solidFill>
                <a:latin typeface="Inter Semi-Bold"/>
                <a:ea typeface="Inter Semi-Bold"/>
                <a:cs typeface="Inter Semi-Bold"/>
                <a:sym typeface="Inter Semi-Bold"/>
              </a:rPr>
              <a:t>Ask your care team to send a referral for a falls prevention program</a:t>
            </a:r>
          </a:p>
        </p:txBody>
      </p:sp>
      <p:sp>
        <p:nvSpPr>
          <p:cNvPr id="31" name="TextBox 31"/>
          <p:cNvSpPr txBox="1"/>
          <p:nvPr/>
        </p:nvSpPr>
        <p:spPr>
          <a:xfrm>
            <a:off x="11518118" y="2245868"/>
            <a:ext cx="5474482" cy="1538883"/>
          </a:xfrm>
          <a:prstGeom prst="rect">
            <a:avLst/>
          </a:prstGeom>
        </p:spPr>
        <p:txBody>
          <a:bodyPr lIns="0" tIns="0" rIns="0" bIns="0" rtlCol="0" anchor="t">
            <a:spAutoFit/>
          </a:bodyPr>
          <a:lstStyle/>
          <a:p>
            <a:pPr algn="l">
              <a:lnSpc>
                <a:spcPts val="3959"/>
              </a:lnSpc>
            </a:pPr>
            <a:r>
              <a:rPr lang="en-US" sz="3500" b="1" spc="-179">
                <a:solidFill>
                  <a:srgbClr val="111D48"/>
                </a:solidFill>
                <a:latin typeface="Inter Semi-Bold"/>
                <a:ea typeface="Inter Semi-Bold"/>
                <a:cs typeface="Inter Semi-Bold"/>
                <a:sym typeface="Inter Semi-Bold"/>
              </a:rPr>
              <a:t>Iowa Community HUB receives referrals for individuals with a fall risk</a:t>
            </a:r>
          </a:p>
        </p:txBody>
      </p:sp>
      <p:sp>
        <p:nvSpPr>
          <p:cNvPr id="32" name="TextBox 32"/>
          <p:cNvSpPr txBox="1"/>
          <p:nvPr/>
        </p:nvSpPr>
        <p:spPr>
          <a:xfrm>
            <a:off x="12115800" y="4747617"/>
            <a:ext cx="5387933" cy="1538883"/>
          </a:xfrm>
          <a:prstGeom prst="rect">
            <a:avLst/>
          </a:prstGeom>
        </p:spPr>
        <p:txBody>
          <a:bodyPr lIns="0" tIns="0" rIns="0" bIns="0" rtlCol="0" anchor="t">
            <a:spAutoFit/>
          </a:bodyPr>
          <a:lstStyle/>
          <a:p>
            <a:pPr algn="l">
              <a:lnSpc>
                <a:spcPts val="3960"/>
              </a:lnSpc>
            </a:pPr>
            <a:r>
              <a:rPr lang="en-US" sz="3450" b="1" spc="-179">
                <a:solidFill>
                  <a:srgbClr val="111D48"/>
                </a:solidFill>
                <a:latin typeface="Inter Semi-Bold"/>
                <a:ea typeface="Inter Semi-Bold"/>
                <a:cs typeface="Inter Semi-Bold"/>
                <a:sym typeface="Inter Semi-Bold"/>
              </a:rPr>
              <a:t>A HUB Navigator helps connect individuals to the best fit programs/resources</a:t>
            </a:r>
          </a:p>
        </p:txBody>
      </p:sp>
      <p:sp>
        <p:nvSpPr>
          <p:cNvPr id="33" name="TextBox 32">
            <a:extLst>
              <a:ext uri="{FF2B5EF4-FFF2-40B4-BE49-F238E27FC236}">
                <a16:creationId xmlns:a16="http://schemas.microsoft.com/office/drawing/2014/main" id="{05959B58-A9F9-C640-383B-E9D498F90ACA}"/>
              </a:ext>
            </a:extLst>
          </p:cNvPr>
          <p:cNvSpPr txBox="1"/>
          <p:nvPr/>
        </p:nvSpPr>
        <p:spPr>
          <a:xfrm>
            <a:off x="12090908" y="9252830"/>
            <a:ext cx="2539491" cy="400110"/>
          </a:xfrm>
          <a:prstGeom prst="rect">
            <a:avLst/>
          </a:prstGeom>
          <a:noFill/>
        </p:spPr>
        <p:txBody>
          <a:bodyPr wrap="square" rtlCol="0">
            <a:spAutoFit/>
          </a:bodyPr>
          <a:lstStyle/>
          <a:p>
            <a:r>
              <a:rPr lang="en-US" sz="2000">
                <a:hlinkClick r:id="rId10"/>
              </a:rPr>
              <a:t>Make a HUB Referral</a:t>
            </a:r>
            <a:endParaRPr 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4851724" y="0"/>
            <a:ext cx="3436276" cy="343627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alphaModFix amt="13000"/>
              </a:blip>
              <a:stretch>
                <a:fillRect/>
              </a:stretch>
            </a:blipFill>
          </p:spPr>
          <p:txBody>
            <a:bodyPr/>
            <a:lstStyle/>
            <a:p>
              <a:endParaRPr lang="en-US"/>
            </a:p>
          </p:txBody>
        </p:sp>
      </p:grpSp>
      <p:sp>
        <p:nvSpPr>
          <p:cNvPr id="4" name="TextBox 4"/>
          <p:cNvSpPr txBox="1"/>
          <p:nvPr/>
        </p:nvSpPr>
        <p:spPr>
          <a:xfrm>
            <a:off x="1149947" y="1193268"/>
            <a:ext cx="8233983" cy="1695450"/>
          </a:xfrm>
          <a:prstGeom prst="rect">
            <a:avLst/>
          </a:prstGeom>
        </p:spPr>
        <p:txBody>
          <a:bodyPr lIns="0" tIns="0" rIns="0" bIns="0" rtlCol="0" anchor="t">
            <a:spAutoFit/>
          </a:bodyPr>
          <a:lstStyle/>
          <a:p>
            <a:pPr algn="l">
              <a:lnSpc>
                <a:spcPts val="6600"/>
              </a:lnSpc>
            </a:pPr>
            <a:r>
              <a:rPr lang="en-US" sz="6000" b="1" spc="-300">
                <a:solidFill>
                  <a:srgbClr val="111D48"/>
                </a:solidFill>
                <a:latin typeface="Inter Semi-Bold"/>
                <a:ea typeface="Inter Semi-Bold"/>
                <a:cs typeface="Inter Semi-Bold"/>
                <a:sym typeface="Inter Semi-Bold"/>
              </a:rPr>
              <a:t>Iowa Community HUB Resources </a:t>
            </a:r>
          </a:p>
        </p:txBody>
      </p:sp>
      <p:sp>
        <p:nvSpPr>
          <p:cNvPr id="5" name="TextBox 5"/>
          <p:cNvSpPr txBox="1"/>
          <p:nvPr/>
        </p:nvSpPr>
        <p:spPr>
          <a:xfrm>
            <a:off x="1028700" y="3588676"/>
            <a:ext cx="4057650" cy="1285875"/>
          </a:xfrm>
          <a:prstGeom prst="rect">
            <a:avLst/>
          </a:prstGeom>
        </p:spPr>
        <p:txBody>
          <a:bodyPr lIns="0" tIns="0" rIns="0" bIns="0" rtlCol="0" anchor="t">
            <a:spAutoFit/>
          </a:bodyPr>
          <a:lstStyle/>
          <a:p>
            <a:pPr algn="l">
              <a:lnSpc>
                <a:spcPts val="9900"/>
              </a:lnSpc>
            </a:pPr>
            <a:r>
              <a:rPr lang="en-US" sz="9000" b="1" spc="-450">
                <a:solidFill>
                  <a:srgbClr val="274153"/>
                </a:solidFill>
                <a:latin typeface="Inter Semi-Bold"/>
                <a:ea typeface="Inter Semi-Bold"/>
                <a:cs typeface="Inter Semi-Bold"/>
                <a:sym typeface="Inter Semi-Bold"/>
              </a:rPr>
              <a:t>01.</a:t>
            </a:r>
          </a:p>
        </p:txBody>
      </p:sp>
      <p:sp>
        <p:nvSpPr>
          <p:cNvPr id="6" name="TextBox 6"/>
          <p:cNvSpPr txBox="1"/>
          <p:nvPr/>
        </p:nvSpPr>
        <p:spPr>
          <a:xfrm>
            <a:off x="9144000" y="3588676"/>
            <a:ext cx="4057650" cy="1285875"/>
          </a:xfrm>
          <a:prstGeom prst="rect">
            <a:avLst/>
          </a:prstGeom>
        </p:spPr>
        <p:txBody>
          <a:bodyPr lIns="0" tIns="0" rIns="0" bIns="0" rtlCol="0" anchor="t">
            <a:spAutoFit/>
          </a:bodyPr>
          <a:lstStyle/>
          <a:p>
            <a:pPr algn="l">
              <a:lnSpc>
                <a:spcPts val="9900"/>
              </a:lnSpc>
            </a:pPr>
            <a:r>
              <a:rPr lang="en-US" sz="9000" b="1" spc="-450">
                <a:solidFill>
                  <a:srgbClr val="274153"/>
                </a:solidFill>
                <a:latin typeface="Inter Semi-Bold"/>
                <a:ea typeface="Inter Semi-Bold"/>
                <a:cs typeface="Inter Semi-Bold"/>
                <a:sym typeface="Inter Semi-Bold"/>
              </a:rPr>
              <a:t>02.</a:t>
            </a:r>
          </a:p>
        </p:txBody>
      </p:sp>
      <p:sp>
        <p:nvSpPr>
          <p:cNvPr id="7" name="TextBox 7"/>
          <p:cNvSpPr txBox="1"/>
          <p:nvPr/>
        </p:nvSpPr>
        <p:spPr>
          <a:xfrm>
            <a:off x="2883556" y="3888079"/>
            <a:ext cx="5473808" cy="648969"/>
          </a:xfrm>
          <a:prstGeom prst="rect">
            <a:avLst/>
          </a:prstGeom>
        </p:spPr>
        <p:txBody>
          <a:bodyPr lIns="0" tIns="0" rIns="0" bIns="0" rtlCol="0" anchor="t">
            <a:spAutoFit/>
          </a:bodyPr>
          <a:lstStyle/>
          <a:p>
            <a:pPr algn="l">
              <a:lnSpc>
                <a:spcPts val="5059"/>
              </a:lnSpc>
            </a:pPr>
            <a:r>
              <a:rPr lang="en-US" sz="4599" b="1" spc="-229">
                <a:solidFill>
                  <a:srgbClr val="111D48"/>
                </a:solidFill>
                <a:latin typeface="Inter Semi-Bold"/>
                <a:ea typeface="Inter Semi-Bold"/>
                <a:cs typeface="Inter Semi-Bold"/>
                <a:sym typeface="Inter Semi-Bold"/>
              </a:rPr>
              <a:t>A Matter of Balance</a:t>
            </a:r>
          </a:p>
        </p:txBody>
      </p:sp>
      <p:sp>
        <p:nvSpPr>
          <p:cNvPr id="8" name="TextBox 8"/>
          <p:cNvSpPr txBox="1"/>
          <p:nvPr/>
        </p:nvSpPr>
        <p:spPr>
          <a:xfrm>
            <a:off x="11317487" y="3888078"/>
            <a:ext cx="3768327" cy="648970"/>
          </a:xfrm>
          <a:prstGeom prst="rect">
            <a:avLst/>
          </a:prstGeom>
        </p:spPr>
        <p:txBody>
          <a:bodyPr lIns="0" tIns="0" rIns="0" bIns="0" rtlCol="0" anchor="t">
            <a:spAutoFit/>
          </a:bodyPr>
          <a:lstStyle/>
          <a:p>
            <a:pPr algn="l">
              <a:lnSpc>
                <a:spcPts val="5059"/>
              </a:lnSpc>
            </a:pPr>
            <a:r>
              <a:rPr lang="en-US" sz="4599" b="1" spc="-229">
                <a:solidFill>
                  <a:srgbClr val="111D48"/>
                </a:solidFill>
                <a:latin typeface="Inter Semi-Bold"/>
                <a:ea typeface="Inter Semi-Bold"/>
                <a:cs typeface="Inter Semi-Bold"/>
                <a:sym typeface="Inter Semi-Bold"/>
              </a:rPr>
              <a:t>Stepping On</a:t>
            </a:r>
          </a:p>
        </p:txBody>
      </p:sp>
      <p:sp>
        <p:nvSpPr>
          <p:cNvPr id="9" name="TextBox 9"/>
          <p:cNvSpPr txBox="1"/>
          <p:nvPr/>
        </p:nvSpPr>
        <p:spPr>
          <a:xfrm>
            <a:off x="2883556" y="4756261"/>
            <a:ext cx="5473808" cy="4162934"/>
          </a:xfrm>
          <a:prstGeom prst="rect">
            <a:avLst/>
          </a:prstGeom>
        </p:spPr>
        <p:txBody>
          <a:bodyPr lIns="0" tIns="0" rIns="0" bIns="0" rtlCol="0" anchor="t">
            <a:spAutoFit/>
          </a:bodyPr>
          <a:lstStyle/>
          <a:p>
            <a:pPr algn="l">
              <a:lnSpc>
                <a:spcPts val="4089"/>
              </a:lnSpc>
            </a:pPr>
            <a:r>
              <a:rPr lang="en-US" sz="2921">
                <a:solidFill>
                  <a:srgbClr val="111D48"/>
                </a:solidFill>
                <a:latin typeface="Inter"/>
                <a:ea typeface="Inter"/>
                <a:cs typeface="Inter"/>
                <a:sym typeface="Inter"/>
              </a:rPr>
              <a:t>In-person and virtual classes are designed to help older adults reduce their fear of falling and improve their flexibility, balance, and strength. The classes are offered to participants over the age of 60.</a:t>
            </a:r>
          </a:p>
        </p:txBody>
      </p:sp>
      <p:sp>
        <p:nvSpPr>
          <p:cNvPr id="10" name="TextBox 10"/>
          <p:cNvSpPr txBox="1"/>
          <p:nvPr/>
        </p:nvSpPr>
        <p:spPr>
          <a:xfrm>
            <a:off x="11317487" y="4826926"/>
            <a:ext cx="6235396" cy="4088257"/>
          </a:xfrm>
          <a:prstGeom prst="rect">
            <a:avLst/>
          </a:prstGeom>
        </p:spPr>
        <p:txBody>
          <a:bodyPr lIns="0" tIns="0" rIns="0" bIns="0" rtlCol="0" anchor="t">
            <a:spAutoFit/>
          </a:bodyPr>
          <a:lstStyle/>
          <a:p>
            <a:pPr algn="l">
              <a:lnSpc>
                <a:spcPts val="4087"/>
              </a:lnSpc>
            </a:pPr>
            <a:r>
              <a:rPr lang="en-US" sz="2919">
                <a:solidFill>
                  <a:srgbClr val="111D48"/>
                </a:solidFill>
                <a:latin typeface="Inter"/>
                <a:ea typeface="Inter"/>
                <a:cs typeface="Inter"/>
                <a:sym typeface="Inter"/>
              </a:rPr>
              <a:t>A 7-week group program that addresses fall risk through strength and balance exercises, community mobility, safe footwear, medication management, and more! The target audience is participants aged 60 and older living on their own. </a:t>
            </a:r>
          </a:p>
        </p:txBody>
      </p:sp>
      <p:sp>
        <p:nvSpPr>
          <p:cNvPr id="11" name="Freeform 11"/>
          <p:cNvSpPr/>
          <p:nvPr/>
        </p:nvSpPr>
        <p:spPr>
          <a:xfrm>
            <a:off x="17310089" y="0"/>
            <a:ext cx="977911" cy="1747097"/>
          </a:xfrm>
          <a:custGeom>
            <a:avLst/>
            <a:gdLst/>
            <a:ahLst/>
            <a:cxnLst/>
            <a:rect l="l" t="t" r="r" b="b"/>
            <a:pathLst>
              <a:path w="977911" h="1747097">
                <a:moveTo>
                  <a:pt x="0" y="0"/>
                </a:moveTo>
                <a:lnTo>
                  <a:pt x="977911" y="0"/>
                </a:lnTo>
                <a:lnTo>
                  <a:pt x="977911" y="1747097"/>
                </a:lnTo>
                <a:lnTo>
                  <a:pt x="0" y="1747097"/>
                </a:lnTo>
                <a:lnTo>
                  <a:pt x="0" y="0"/>
                </a:lnTo>
                <a:close/>
              </a:path>
            </a:pathLst>
          </a:custGeom>
          <a:blipFill>
            <a:blip>
              <a:extLst>
                <a:ext uri="{96DAC541-7B7A-43D3-8B79-37D633B846F1}">
                  <asvg:svgBlip xmlns:asvg="http://schemas.microsoft.com/office/drawing/2016/SVG/main" r:embed="rId3"/>
                </a:ext>
              </a:extLst>
            </a:blip>
            <a:stretch>
              <a:fillRect r="-648043" b="-135522"/>
            </a:stretch>
          </a:blipFill>
        </p:spPr>
        <p:txBody>
          <a:bodyPr/>
          <a:lstStyle/>
          <a:p>
            <a:endParaRPr lang="en-US"/>
          </a:p>
        </p:txBody>
      </p:sp>
      <p:sp>
        <p:nvSpPr>
          <p:cNvPr id="12" name="TextBox 12"/>
          <p:cNvSpPr txBox="1"/>
          <p:nvPr/>
        </p:nvSpPr>
        <p:spPr>
          <a:xfrm>
            <a:off x="10104814" y="1088493"/>
            <a:ext cx="7448069" cy="1204625"/>
          </a:xfrm>
          <a:prstGeom prst="rect">
            <a:avLst/>
          </a:prstGeom>
        </p:spPr>
        <p:txBody>
          <a:bodyPr wrap="square" lIns="0" tIns="0" rIns="0" bIns="0" rtlCol="0" anchor="t">
            <a:spAutoFit/>
          </a:bodyPr>
          <a:lstStyle/>
          <a:p>
            <a:pPr algn="l">
              <a:lnSpc>
                <a:spcPts val="3219"/>
              </a:lnSpc>
              <a:spcBef>
                <a:spcPct val="0"/>
              </a:spcBef>
            </a:pPr>
            <a:r>
              <a:rPr lang="en-US" sz="2299" b="1">
                <a:solidFill>
                  <a:srgbClr val="5A7A9B"/>
                </a:solidFill>
                <a:latin typeface="Canva Sans Bold"/>
                <a:ea typeface="Canva Sans Bold"/>
                <a:cs typeface="Canva Sans Bold"/>
                <a:sym typeface="Canva Sans Bold"/>
              </a:rPr>
              <a:t>Explore more available programs through the Iowa Community HUB Program Library: </a:t>
            </a:r>
            <a:r>
              <a:rPr lang="en-US" sz="2299" b="1" u="sng">
                <a:solidFill>
                  <a:srgbClr val="5A7A9B"/>
                </a:solidFill>
                <a:latin typeface="Canva Sans Bold"/>
                <a:ea typeface="Canva Sans Bold"/>
                <a:cs typeface="Canva Sans Bold"/>
                <a:sym typeface="Canva Sans Bold"/>
                <a:hlinkClick r:id="rId4" tooltip="https://nam11.safelinks.protection.outlook.com/?url=https%3A%2F%2Fiacommunityhub.org%2Fprograms%2F&amp;data=05%7C02%7Cyoungji.son%40drake.edu%7Cd05ac82622d94844ca9908def3210f7a%7C6f028129009c4b33b633bbfc58bbd960%7C0%7C0%7C639215520517058453%7CUnknown%7CTWFpbGZsb3d8eyJFbXB0eU1hcGkiOnRydWUsIlYiOiIwLjAuMDAwMCIsIlAiOiJXaW4zMiIsIkFOIjoiTWFpbCIsIldUIjoyfQ%3D%3D%7C0%7C%7C%7C&amp;sdata=HGWejQwArd3RbomV0UACPxvEoH5rz8h%2BglpwKyvgqIs%3D&amp;reserved=0"/>
              </a:rPr>
              <a:t>Program Library - Iowa Community HUB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3" name="TextBox 3"/>
          <p:cNvSpPr txBox="1"/>
          <p:nvPr/>
        </p:nvSpPr>
        <p:spPr>
          <a:xfrm>
            <a:off x="1028700" y="3874426"/>
            <a:ext cx="4057650" cy="1285875"/>
          </a:xfrm>
          <a:prstGeom prst="rect">
            <a:avLst/>
          </a:prstGeom>
        </p:spPr>
        <p:txBody>
          <a:bodyPr lIns="0" tIns="0" rIns="0" bIns="0" rtlCol="0" anchor="t">
            <a:spAutoFit/>
          </a:bodyPr>
          <a:lstStyle/>
          <a:p>
            <a:pPr algn="l">
              <a:lnSpc>
                <a:spcPts val="9900"/>
              </a:lnSpc>
            </a:pPr>
            <a:r>
              <a:rPr lang="en-US" sz="9000" b="1" spc="-450">
                <a:solidFill>
                  <a:srgbClr val="274153"/>
                </a:solidFill>
                <a:latin typeface="Inter Semi-Bold"/>
                <a:ea typeface="Inter Semi-Bold"/>
                <a:cs typeface="Inter Semi-Bold"/>
                <a:sym typeface="Inter Semi-Bold"/>
              </a:rPr>
              <a:t>03.</a:t>
            </a:r>
          </a:p>
        </p:txBody>
      </p:sp>
      <p:sp>
        <p:nvSpPr>
          <p:cNvPr id="4" name="TextBox 4"/>
          <p:cNvSpPr txBox="1"/>
          <p:nvPr/>
        </p:nvSpPr>
        <p:spPr>
          <a:xfrm>
            <a:off x="9144000" y="3874426"/>
            <a:ext cx="4057650" cy="1285875"/>
          </a:xfrm>
          <a:prstGeom prst="rect">
            <a:avLst/>
          </a:prstGeom>
        </p:spPr>
        <p:txBody>
          <a:bodyPr lIns="0" tIns="0" rIns="0" bIns="0" rtlCol="0" anchor="t">
            <a:spAutoFit/>
          </a:bodyPr>
          <a:lstStyle/>
          <a:p>
            <a:pPr algn="l">
              <a:lnSpc>
                <a:spcPts val="9900"/>
              </a:lnSpc>
            </a:pPr>
            <a:r>
              <a:rPr lang="en-US" sz="9000" b="1" spc="-450">
                <a:solidFill>
                  <a:srgbClr val="274153"/>
                </a:solidFill>
                <a:latin typeface="Inter Semi-Bold"/>
                <a:ea typeface="Inter Semi-Bold"/>
                <a:cs typeface="Inter Semi-Bold"/>
                <a:sym typeface="Inter Semi-Bold"/>
              </a:rPr>
              <a:t>04.</a:t>
            </a:r>
          </a:p>
        </p:txBody>
      </p:sp>
      <p:sp>
        <p:nvSpPr>
          <p:cNvPr id="5" name="TextBox 5"/>
          <p:cNvSpPr txBox="1"/>
          <p:nvPr/>
        </p:nvSpPr>
        <p:spPr>
          <a:xfrm>
            <a:off x="3057525" y="3873157"/>
            <a:ext cx="5473808" cy="1287144"/>
          </a:xfrm>
          <a:prstGeom prst="rect">
            <a:avLst/>
          </a:prstGeom>
        </p:spPr>
        <p:txBody>
          <a:bodyPr lIns="0" tIns="0" rIns="0" bIns="0" rtlCol="0" anchor="t">
            <a:spAutoFit/>
          </a:bodyPr>
          <a:lstStyle/>
          <a:p>
            <a:pPr algn="l">
              <a:lnSpc>
                <a:spcPts val="5059"/>
              </a:lnSpc>
            </a:pPr>
            <a:r>
              <a:rPr lang="en-US" sz="4599" b="1" spc="-229">
                <a:solidFill>
                  <a:srgbClr val="111D48"/>
                </a:solidFill>
                <a:latin typeface="Inter Semi-Bold"/>
                <a:ea typeface="Inter Semi-Bold"/>
                <a:cs typeface="Inter Semi-Bold"/>
                <a:sym typeface="Inter Semi-Bold"/>
              </a:rPr>
              <a:t>Home Hazard Removal Program</a:t>
            </a:r>
          </a:p>
        </p:txBody>
      </p:sp>
      <p:sp>
        <p:nvSpPr>
          <p:cNvPr id="8" name="TextBox 8"/>
          <p:cNvSpPr txBox="1"/>
          <p:nvPr/>
        </p:nvSpPr>
        <p:spPr>
          <a:xfrm>
            <a:off x="11250812" y="3873157"/>
            <a:ext cx="5941813" cy="1308050"/>
          </a:xfrm>
          <a:prstGeom prst="rect">
            <a:avLst/>
          </a:prstGeom>
        </p:spPr>
        <p:txBody>
          <a:bodyPr lIns="0" tIns="0" rIns="0" bIns="0" rtlCol="0" anchor="t">
            <a:spAutoFit/>
          </a:bodyPr>
          <a:lstStyle/>
          <a:p>
            <a:pPr algn="l">
              <a:lnSpc>
                <a:spcPts val="5059"/>
              </a:lnSpc>
            </a:pPr>
            <a:r>
              <a:rPr lang="en-US" sz="4599" b="1" spc="-229">
                <a:solidFill>
                  <a:srgbClr val="111D48"/>
                </a:solidFill>
                <a:latin typeface="Inter Semi-Bold"/>
                <a:ea typeface="Inter Semi-Bold"/>
                <a:cs typeface="Inter Semi-Bold"/>
                <a:sym typeface="Inter Semi-Bold"/>
              </a:rPr>
              <a:t>Tai Chi for Arthritis and Tai Chi Prime</a:t>
            </a:r>
          </a:p>
        </p:txBody>
      </p:sp>
      <p:sp>
        <p:nvSpPr>
          <p:cNvPr id="9" name="TextBox 9"/>
          <p:cNvSpPr txBox="1"/>
          <p:nvPr/>
        </p:nvSpPr>
        <p:spPr>
          <a:xfrm>
            <a:off x="2836421" y="5688988"/>
            <a:ext cx="5473808" cy="3059530"/>
          </a:xfrm>
          <a:prstGeom prst="rect">
            <a:avLst/>
          </a:prstGeom>
        </p:spPr>
        <p:txBody>
          <a:bodyPr lIns="0" tIns="0" rIns="0" bIns="0" rtlCol="0" anchor="t">
            <a:spAutoFit/>
          </a:bodyPr>
          <a:lstStyle/>
          <a:p>
            <a:pPr algn="l">
              <a:lnSpc>
                <a:spcPts val="4089"/>
              </a:lnSpc>
            </a:pPr>
            <a:r>
              <a:rPr lang="en-US" sz="2921">
                <a:solidFill>
                  <a:srgbClr val="111D48"/>
                </a:solidFill>
                <a:latin typeface="Inter"/>
                <a:ea typeface="Inter"/>
                <a:cs typeface="Inter"/>
                <a:sym typeface="Inter"/>
              </a:rPr>
              <a:t>This program connects older adults with occupational therapists in the area who assess home environments and recommend modifications to reduce fall hazards.</a:t>
            </a:r>
          </a:p>
        </p:txBody>
      </p:sp>
      <p:sp>
        <p:nvSpPr>
          <p:cNvPr id="10" name="TextBox 10"/>
          <p:cNvSpPr txBox="1"/>
          <p:nvPr/>
        </p:nvSpPr>
        <p:spPr>
          <a:xfrm>
            <a:off x="11250812" y="5688988"/>
            <a:ext cx="6235396" cy="2462213"/>
          </a:xfrm>
          <a:prstGeom prst="rect">
            <a:avLst/>
          </a:prstGeom>
        </p:spPr>
        <p:txBody>
          <a:bodyPr lIns="0" tIns="0" rIns="0" bIns="0" rtlCol="0" anchor="t">
            <a:spAutoFit/>
          </a:bodyPr>
          <a:lstStyle/>
          <a:p>
            <a:r>
              <a:rPr lang="en-US" sz="3200"/>
              <a:t>Evidence-based Tai Chi falls prevention programs that use gentle movements to improve balance, strength, mobility, and reduce fall risk.</a:t>
            </a:r>
            <a:endParaRPr lang="en-US" sz="2919">
              <a:solidFill>
                <a:srgbClr val="111D48"/>
              </a:solidFill>
              <a:latin typeface="Inter"/>
              <a:ea typeface="Inter"/>
              <a:cs typeface="Inter"/>
              <a:sym typeface="Inter"/>
            </a:endParaRPr>
          </a:p>
        </p:txBody>
      </p:sp>
      <p:sp>
        <p:nvSpPr>
          <p:cNvPr id="11" name="Freeform 11"/>
          <p:cNvSpPr/>
          <p:nvPr/>
        </p:nvSpPr>
        <p:spPr>
          <a:xfrm>
            <a:off x="17310089" y="0"/>
            <a:ext cx="977911" cy="1747097"/>
          </a:xfrm>
          <a:custGeom>
            <a:avLst/>
            <a:gdLst/>
            <a:ahLst/>
            <a:cxnLst/>
            <a:rect l="l" t="t" r="r" b="b"/>
            <a:pathLst>
              <a:path w="977911" h="1747097">
                <a:moveTo>
                  <a:pt x="0" y="0"/>
                </a:moveTo>
                <a:lnTo>
                  <a:pt x="977911" y="0"/>
                </a:lnTo>
                <a:lnTo>
                  <a:pt x="977911" y="1747097"/>
                </a:lnTo>
                <a:lnTo>
                  <a:pt x="0" y="1747097"/>
                </a:lnTo>
                <a:lnTo>
                  <a:pt x="0" y="0"/>
                </a:lnTo>
                <a:close/>
              </a:path>
            </a:pathLst>
          </a:custGeom>
          <a:blipFill>
            <a:blip>
              <a:extLst>
                <a:ext uri="{96DAC541-7B7A-43D3-8B79-37D633B846F1}">
                  <asvg:svgBlip xmlns:asvg="http://schemas.microsoft.com/office/drawing/2016/SVG/main" r:embed="rId2"/>
                </a:ext>
              </a:extLst>
            </a:blip>
            <a:stretch>
              <a:fillRect r="-648043" b="-135522"/>
            </a:stretch>
          </a:blipFill>
        </p:spPr>
        <p:txBody>
          <a:bodyPr/>
          <a:lstStyle/>
          <a:p>
            <a:endParaRPr lang="en-US"/>
          </a:p>
        </p:txBody>
      </p:sp>
      <p:pic>
        <p:nvPicPr>
          <p:cNvPr id="14" name="Picture 13">
            <a:extLst>
              <a:ext uri="{FF2B5EF4-FFF2-40B4-BE49-F238E27FC236}">
                <a16:creationId xmlns:a16="http://schemas.microsoft.com/office/drawing/2014/main" id="{228B9CD7-7C13-66BC-FF49-9B06C6B10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085" y="929633"/>
            <a:ext cx="7066144" cy="994946"/>
          </a:xfrm>
          <a:prstGeom prst="rect">
            <a:avLst/>
          </a:prstGeom>
        </p:spPr>
      </p:pic>
      <p:sp>
        <p:nvSpPr>
          <p:cNvPr id="15" name="TextBox 14">
            <a:extLst>
              <a:ext uri="{FF2B5EF4-FFF2-40B4-BE49-F238E27FC236}">
                <a16:creationId xmlns:a16="http://schemas.microsoft.com/office/drawing/2014/main" id="{3889C6E1-1146-6FF3-F468-08A643A89AE7}"/>
              </a:ext>
            </a:extLst>
          </p:cNvPr>
          <p:cNvSpPr txBox="1"/>
          <p:nvPr/>
        </p:nvSpPr>
        <p:spPr>
          <a:xfrm>
            <a:off x="9593163" y="857279"/>
            <a:ext cx="8205881" cy="1154162"/>
          </a:xfrm>
          <a:prstGeom prst="rect">
            <a:avLst/>
          </a:prstGeom>
          <a:noFill/>
        </p:spPr>
        <p:txBody>
          <a:bodyPr wrap="square" rtlCol="0">
            <a:spAutoFit/>
          </a:bodyPr>
          <a:lstStyle/>
          <a:p>
            <a:r>
              <a:rPr lang="en-US" sz="2299" b="1">
                <a:solidFill>
                  <a:srgbClr val="5A7A9B"/>
                </a:solidFill>
                <a:latin typeface="Canva Sans Bold"/>
                <a:ea typeface="Canva Sans Bold"/>
                <a:cs typeface="Canva Sans Bold"/>
                <a:sym typeface="Canva Sans Bold"/>
              </a:rPr>
              <a:t>Check out the </a:t>
            </a:r>
            <a:r>
              <a:rPr lang="en-US" sz="2300">
                <a:latin typeface="Canva Sans Bold" panose="020B0604020202020204" charset="0"/>
                <a:hlinkClick r:id="rId4"/>
              </a:rPr>
              <a:t>Iowa Falls Prevention Coalition webpage </a:t>
            </a:r>
            <a:r>
              <a:rPr lang="en-US" sz="2299" b="1">
                <a:solidFill>
                  <a:srgbClr val="5A7A9B"/>
                </a:solidFill>
                <a:latin typeface="Canva Sans Bold"/>
                <a:ea typeface="Canva Sans Bold"/>
                <a:cs typeface="Canva Sans Bold"/>
                <a:sym typeface="Canva Sans Bold"/>
              </a:rPr>
              <a:t> to learn more about statewide falls prevention efforts, resources, and initiatives. </a:t>
            </a:r>
            <a:endParaRPr lang="en-US" sz="2300">
              <a:latin typeface="Canva Sans Bold" panose="020B06040202020202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a:off x="-12192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0" y="0"/>
            <a:ext cx="5752657" cy="10287000"/>
            <a:chOff x="0" y="0"/>
            <a:chExt cx="1515103" cy="2709333"/>
          </a:xfrm>
        </p:grpSpPr>
        <p:sp>
          <p:nvSpPr>
            <p:cNvPr id="4" name="Freeform 4"/>
            <p:cNvSpPr/>
            <p:nvPr/>
          </p:nvSpPr>
          <p:spPr>
            <a:xfrm>
              <a:off x="0" y="0"/>
              <a:ext cx="1515103" cy="2709333"/>
            </a:xfrm>
            <a:custGeom>
              <a:avLst/>
              <a:gdLst/>
              <a:ahLst/>
              <a:cxnLst/>
              <a:rect l="l" t="t" r="r" b="b"/>
              <a:pathLst>
                <a:path w="1515103" h="2709333">
                  <a:moveTo>
                    <a:pt x="0" y="0"/>
                  </a:moveTo>
                  <a:lnTo>
                    <a:pt x="1515103" y="0"/>
                  </a:lnTo>
                  <a:lnTo>
                    <a:pt x="1515103" y="2709333"/>
                  </a:lnTo>
                  <a:lnTo>
                    <a:pt x="0" y="2709333"/>
                  </a:lnTo>
                  <a:close/>
                </a:path>
              </a:pathLst>
            </a:custGeom>
            <a:gradFill rotWithShape="1">
              <a:gsLst>
                <a:gs pos="0">
                  <a:srgbClr val="121F49">
                    <a:alpha val="100000"/>
                  </a:srgbClr>
                </a:gs>
                <a:gs pos="100000">
                  <a:srgbClr val="9AAFC0">
                    <a:alpha val="0"/>
                  </a:srgbClr>
                </a:gs>
              </a:gsLst>
              <a:lin ang="0"/>
            </a:gradFill>
          </p:spPr>
          <p:txBody>
            <a:bodyPr/>
            <a:lstStyle/>
            <a:p>
              <a:endParaRPr lang="en-US"/>
            </a:p>
          </p:txBody>
        </p:sp>
        <p:sp>
          <p:nvSpPr>
            <p:cNvPr id="5" name="TextBox 5"/>
            <p:cNvSpPr txBox="1"/>
            <p:nvPr/>
          </p:nvSpPr>
          <p:spPr>
            <a:xfrm>
              <a:off x="0" y="-38100"/>
              <a:ext cx="1515103" cy="2747433"/>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8138049" y="-7599798"/>
            <a:ext cx="26016402" cy="260164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9366548" y="1406170"/>
            <a:ext cx="8409783" cy="9033500"/>
          </a:xfrm>
          <a:prstGeom prst="rect">
            <a:avLst/>
          </a:prstGeom>
        </p:spPr>
        <p:txBody>
          <a:bodyPr lIns="0" tIns="0" rIns="0" bIns="0" rtlCol="0" anchor="t">
            <a:spAutoFit/>
          </a:bodyPr>
          <a:lstStyle/>
          <a:p>
            <a:pPr algn="l">
              <a:lnSpc>
                <a:spcPts val="11054"/>
              </a:lnSpc>
            </a:pPr>
            <a:r>
              <a:rPr lang="en-US" sz="10049" b="1" spc="-502">
                <a:solidFill>
                  <a:srgbClr val="111D48"/>
                </a:solidFill>
                <a:latin typeface="Inter Semi-Bold"/>
                <a:ea typeface="Inter Semi-Bold"/>
                <a:cs typeface="Inter Semi-Bold"/>
                <a:sym typeface="Inter Semi-Bold"/>
              </a:rPr>
              <a:t>Thank You!</a:t>
            </a:r>
          </a:p>
          <a:p>
            <a:pPr algn="l">
              <a:lnSpc>
                <a:spcPts val="11054"/>
              </a:lnSpc>
            </a:pPr>
            <a:endParaRPr lang="en-US" sz="10049" b="1" spc="-502">
              <a:solidFill>
                <a:srgbClr val="111D48"/>
              </a:solidFill>
              <a:latin typeface="Inter Semi-Bold"/>
              <a:ea typeface="Inter Semi-Bold"/>
              <a:cs typeface="Inter Semi-Bold"/>
              <a:sym typeface="Inter Semi-Bold"/>
            </a:endParaRPr>
          </a:p>
          <a:p>
            <a:pPr algn="l">
              <a:lnSpc>
                <a:spcPts val="8964"/>
              </a:lnSpc>
            </a:pPr>
            <a:r>
              <a:rPr lang="en-US" sz="8149" b="1" spc="-407">
                <a:gradFill>
                  <a:gsLst>
                    <a:gs pos="0">
                      <a:srgbClr val="004AAD">
                        <a:alpha val="100000"/>
                      </a:srgbClr>
                    </a:gs>
                    <a:gs pos="100000">
                      <a:srgbClr val="CB6CE6">
                        <a:alpha val="100000"/>
                      </a:srgbClr>
                    </a:gs>
                  </a:gsLst>
                  <a:lin ang="0"/>
                </a:gradFill>
                <a:latin typeface="Inter Semi-Bold"/>
                <a:ea typeface="Inter Semi-Bold"/>
                <a:cs typeface="Inter Semi-Bold"/>
                <a:sym typeface="Inter Semi-Bold"/>
              </a:rPr>
              <a:t>Stay safe. </a:t>
            </a:r>
          </a:p>
          <a:p>
            <a:pPr algn="l">
              <a:lnSpc>
                <a:spcPts val="8964"/>
              </a:lnSpc>
            </a:pPr>
            <a:r>
              <a:rPr lang="en-US" sz="8149" b="1" spc="-407">
                <a:gradFill>
                  <a:gsLst>
                    <a:gs pos="0">
                      <a:srgbClr val="004AAD">
                        <a:alpha val="100000"/>
                      </a:srgbClr>
                    </a:gs>
                    <a:gs pos="100000">
                      <a:srgbClr val="CB6CE6">
                        <a:alpha val="100000"/>
                      </a:srgbClr>
                    </a:gs>
                  </a:gsLst>
                  <a:lin ang="0"/>
                </a:gradFill>
                <a:latin typeface="Inter Semi-Bold"/>
                <a:ea typeface="Inter Semi-Bold"/>
                <a:cs typeface="Inter Semi-Bold"/>
                <a:sym typeface="Inter Semi-Bold"/>
              </a:rPr>
              <a:t>Stay strong. </a:t>
            </a:r>
          </a:p>
          <a:p>
            <a:pPr algn="l">
              <a:lnSpc>
                <a:spcPts val="8964"/>
              </a:lnSpc>
            </a:pPr>
            <a:r>
              <a:rPr lang="en-US" sz="8149" b="1" spc="-407">
                <a:gradFill>
                  <a:gsLst>
                    <a:gs pos="0">
                      <a:srgbClr val="004AAD">
                        <a:alpha val="100000"/>
                      </a:srgbClr>
                    </a:gs>
                    <a:gs pos="100000">
                      <a:srgbClr val="CB6CE6">
                        <a:alpha val="100000"/>
                      </a:srgbClr>
                    </a:gs>
                  </a:gsLst>
                  <a:lin ang="0"/>
                </a:gradFill>
                <a:latin typeface="Inter Semi-Bold"/>
                <a:ea typeface="Inter Semi-Bold"/>
                <a:cs typeface="Inter Semi-Bold"/>
                <a:sym typeface="Inter Semi-Bold"/>
              </a:rPr>
              <a:t>Stay independent.</a:t>
            </a:r>
          </a:p>
          <a:p>
            <a:pPr algn="l">
              <a:lnSpc>
                <a:spcPts val="11054"/>
              </a:lnSpc>
            </a:pPr>
            <a:endParaRPr lang="en-US" sz="8149" b="1" spc="-407">
              <a:gradFill>
                <a:gsLst>
                  <a:gs pos="0">
                    <a:srgbClr val="004AAD">
                      <a:alpha val="100000"/>
                    </a:srgbClr>
                  </a:gs>
                  <a:gs pos="100000">
                    <a:srgbClr val="CB6CE6">
                      <a:alpha val="100000"/>
                    </a:srgbClr>
                  </a:gs>
                </a:gsLst>
                <a:lin ang="0"/>
              </a:gradFill>
              <a:latin typeface="Inter Semi-Bold"/>
              <a:ea typeface="Inter Semi-Bold"/>
              <a:cs typeface="Inter Semi-Bold"/>
              <a:sym typeface="Inter Semi-Bold"/>
            </a:endParaRPr>
          </a:p>
          <a:p>
            <a:pPr algn="l">
              <a:lnSpc>
                <a:spcPts val="11054"/>
              </a:lnSpc>
            </a:pPr>
            <a:endParaRPr lang="en-US" sz="8149" b="1" spc="-407">
              <a:gradFill>
                <a:gsLst>
                  <a:gs pos="0">
                    <a:srgbClr val="004AAD">
                      <a:alpha val="100000"/>
                    </a:srgbClr>
                  </a:gs>
                  <a:gs pos="100000">
                    <a:srgbClr val="CB6CE6">
                      <a:alpha val="100000"/>
                    </a:srgbClr>
                  </a:gs>
                </a:gsLst>
                <a:lin ang="0"/>
              </a:gradFill>
              <a:latin typeface="Inter Semi-Bold"/>
              <a:ea typeface="Inter Semi-Bold"/>
              <a:cs typeface="Inter Semi-Bold"/>
              <a:sym typeface="Inter Semi-Bold"/>
            </a:endParaRPr>
          </a:p>
        </p:txBody>
      </p:sp>
      <p:sp>
        <p:nvSpPr>
          <p:cNvPr id="10" name="Freeform 10"/>
          <p:cNvSpPr/>
          <p:nvPr/>
        </p:nvSpPr>
        <p:spPr>
          <a:xfrm>
            <a:off x="17264663" y="7995036"/>
            <a:ext cx="1023337" cy="1508041"/>
          </a:xfrm>
          <a:custGeom>
            <a:avLst/>
            <a:gdLst/>
            <a:ahLst/>
            <a:cxnLst/>
            <a:rect l="l" t="t" r="r" b="b"/>
            <a:pathLst>
              <a:path w="1023337" h="1508041">
                <a:moveTo>
                  <a:pt x="0" y="0"/>
                </a:moveTo>
                <a:lnTo>
                  <a:pt x="1023337" y="0"/>
                </a:lnTo>
                <a:lnTo>
                  <a:pt x="1023337" y="1508041"/>
                </a:lnTo>
                <a:lnTo>
                  <a:pt x="0" y="1508041"/>
                </a:lnTo>
                <a:lnTo>
                  <a:pt x="0" y="0"/>
                </a:lnTo>
                <a:close/>
              </a:path>
            </a:pathLst>
          </a:custGeom>
          <a:blipFill>
            <a:blip>
              <a:extLst>
                <a:ext uri="{96DAC541-7B7A-43D3-8B79-37D633B846F1}">
                  <asvg:svgBlip xmlns:asvg="http://schemas.microsoft.com/office/drawing/2016/SVG/main" r:embed="rId3"/>
                </a:ext>
              </a:extLst>
            </a:blip>
            <a:stretch>
              <a:fillRect r="-614837" b="-172857"/>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extBox 2"/>
          <p:cNvSpPr txBox="1"/>
          <p:nvPr/>
        </p:nvSpPr>
        <p:spPr>
          <a:xfrm>
            <a:off x="985242" y="971550"/>
            <a:ext cx="16274058" cy="6220461"/>
          </a:xfrm>
          <a:prstGeom prst="rect">
            <a:avLst/>
          </a:prstGeom>
        </p:spPr>
        <p:txBody>
          <a:bodyPr lIns="0" tIns="0" rIns="0" bIns="0" rtlCol="0" anchor="t">
            <a:spAutoFit/>
          </a:bodyPr>
          <a:lstStyle/>
          <a:p>
            <a:pPr algn="l">
              <a:lnSpc>
                <a:spcPts val="3639"/>
              </a:lnSpc>
            </a:pPr>
            <a:r>
              <a:rPr lang="en-US" sz="2599">
                <a:solidFill>
                  <a:srgbClr val="000000"/>
                </a:solidFill>
                <a:latin typeface="Canva Sans"/>
                <a:ea typeface="Canva Sans"/>
                <a:cs typeface="Canva Sans"/>
                <a:sym typeface="Canva Sans"/>
              </a:rPr>
              <a:t>Resources:</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Northeast Iowa Area Agency on Aging. A Matter of Balance Classes. Accessed August 7, 2026. </a:t>
            </a:r>
            <a:r>
              <a:rPr lang="en-US" sz="1800" u="sng">
                <a:solidFill>
                  <a:srgbClr val="000000"/>
                </a:solidFill>
                <a:latin typeface="Canva Sans"/>
                <a:ea typeface="Canva Sans"/>
                <a:cs typeface="Canva Sans"/>
                <a:sym typeface="Canva Sans"/>
                <a:hlinkClick r:id="rId2" tooltip="https://nei3a.org/a-matter-of-balance/?utm_source=chatgpt.com"/>
              </a:rPr>
              <a:t>https://nei3a.org/a-matter-of-balance/</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Milestones Area Agency on Aging. A Matter of Balance at Milestones Area Agency on Aging. Accessed August 7, 2026. </a:t>
            </a:r>
            <a:r>
              <a:rPr lang="en-US" sz="1800" u="sng">
                <a:solidFill>
                  <a:srgbClr val="000000"/>
                </a:solidFill>
                <a:latin typeface="Canva Sans"/>
                <a:ea typeface="Canva Sans"/>
                <a:cs typeface="Canva Sans"/>
                <a:sym typeface="Canva Sans"/>
                <a:hlinkClick r:id="rId3" tooltip="https://www.milestonesaaa.org/wellness-programs/evidence-based-programming/a-matter-of-balance/?utm_source=chatgpt.com"/>
              </a:rPr>
              <a:t>https://www.milestonesaaa.org/wellness-programs/evidence-based-programming/a-matter-of-balance/</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University of Iowa Health Care. Stepping On: Fall Prevention Class. Accessed August 7, 2026. </a:t>
            </a:r>
            <a:r>
              <a:rPr lang="en-US" sz="1800" u="sng">
                <a:solidFill>
                  <a:srgbClr val="000000"/>
                </a:solidFill>
                <a:latin typeface="Canva Sans"/>
                <a:ea typeface="Canva Sans"/>
                <a:cs typeface="Canva Sans"/>
                <a:sym typeface="Canva Sans"/>
                <a:hlinkClick r:id="rId4" tooltip="https://uihc.org/stepping?utm_source=chatgpt.com"/>
              </a:rPr>
              <a:t>https://uihc.org/stepping</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National Council on Aging. Evidence-Based Program: Home Hazard Removal Program (HARP). Published November 1, 2023. Accessed August 7, 2026. </a:t>
            </a:r>
            <a:r>
              <a:rPr lang="en-US" sz="1800" u="sng">
                <a:solidFill>
                  <a:srgbClr val="000000"/>
                </a:solidFill>
                <a:latin typeface="Canva Sans"/>
                <a:ea typeface="Canva Sans"/>
                <a:cs typeface="Canva Sans"/>
                <a:sym typeface="Canva Sans"/>
                <a:hlinkClick r:id="rId5" tooltip="https://www.ncoa.org/article/evidence-based-program-home-hazard-removal-program-harp/?utm_source=chatgpt.com"/>
              </a:rPr>
              <a:t>https://www.ncoa.org/article/evidence-based-program-home-hazard-removal-program-harp/</a:t>
            </a:r>
            <a:r>
              <a:rPr lang="en-US" sz="1800">
                <a:solidFill>
                  <a:srgbClr val="000000"/>
                </a:solidFill>
                <a:latin typeface="Canva Sans"/>
                <a:ea typeface="Canva Sans"/>
                <a:cs typeface="Canva Sans"/>
                <a:sym typeface="Canva Sans"/>
              </a:rPr>
              <a:t> </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University of Iowa Health Care. Tai Chi for Arthritis and Fall Prevention. Accessed August 7, 2026. </a:t>
            </a:r>
            <a:r>
              <a:rPr lang="en-US" sz="1800" u="sng">
                <a:solidFill>
                  <a:srgbClr val="000000"/>
                </a:solidFill>
                <a:latin typeface="Canva Sans"/>
                <a:ea typeface="Canva Sans"/>
                <a:cs typeface="Canva Sans"/>
                <a:sym typeface="Canva Sans"/>
                <a:hlinkClick r:id="rId6" tooltip="https://uihc.org/support-groups/tai-chi-arthritis-and-fall-prevention?utm_source=chatgpt.com"/>
              </a:rPr>
              <a:t>https://uihc.org/support-groups/tai-chi-arthritis-and-fall-prevention</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Mary Greeley Medical Center. BINGOcize. Accessed August 7, 2026. </a:t>
            </a:r>
            <a:r>
              <a:rPr lang="en-US" sz="1800" u="sng">
                <a:solidFill>
                  <a:srgbClr val="000000"/>
                </a:solidFill>
                <a:latin typeface="Canva Sans"/>
                <a:ea typeface="Canva Sans"/>
                <a:cs typeface="Canva Sans"/>
                <a:sym typeface="Canva Sans"/>
                <a:hlinkClick r:id="rId7" tooltip="https://www.mgmc.org/healthy-living/calendar/event-search-results-detail/?eventId=33be9bfe-afbc-ef11-a877-000d3a611c21&amp;utm_source=chatgpt.com"/>
              </a:rPr>
              <a:t>https://www.mgmc.org/healthy-living/calendar/event-search-results-detail/?eventId=33be9bfe-afbc-ef11-a877-000d3a611c21</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Sidney Public Library. Bingocize—Fremont County IA. Facebook. Accessed August 7, 2026. Facebook event page</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Western Iowa Tech Community College. Bingocize®: Play, Move, and Win! Accessed August 7, 2026. </a:t>
            </a:r>
            <a:r>
              <a:rPr lang="en-US" sz="1800" u="sng">
                <a:solidFill>
                  <a:srgbClr val="000000"/>
                </a:solidFill>
                <a:latin typeface="Canva Sans"/>
                <a:ea typeface="Canva Sans"/>
                <a:cs typeface="Canva Sans"/>
                <a:sym typeface="Canva Sans"/>
                <a:hlinkClick r:id="rId8" tooltip="https://www.witcc.edu/lifelong-learning/wellness/bingocize-play-move-and-win/?utm_source=chatgpt.com"/>
              </a:rPr>
              <a:t>https://www.witcc.edu/lifelong-learning/wellness/bingocize-play-move-and-win/</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Iowa Community HUB. Program Library. Accessed August 7, 2026. </a:t>
            </a:r>
            <a:r>
              <a:rPr lang="en-US" sz="1800" u="sng">
                <a:solidFill>
                  <a:srgbClr val="000000"/>
                </a:solidFill>
                <a:latin typeface="Canva Sans"/>
                <a:ea typeface="Canva Sans"/>
                <a:cs typeface="Canva Sans"/>
                <a:sym typeface="Canva Sans"/>
                <a:hlinkClick r:id="rId9" tooltip="https://iacommunityhub.org/programs/?utm_source=chatgpt.com"/>
              </a:rPr>
              <a:t>https://iacommunityhub.org/programs/</a:t>
            </a:r>
          </a:p>
          <a:p>
            <a:pPr algn="l">
              <a:lnSpc>
                <a:spcPts val="3639"/>
              </a:lnSpc>
            </a:pPr>
            <a:endParaRPr lang="en-US" sz="1800" u="sng">
              <a:solidFill>
                <a:srgbClr val="000000"/>
              </a:solidFill>
              <a:latin typeface="Canva Sans"/>
              <a:ea typeface="Canva Sans"/>
              <a:cs typeface="Canva Sans"/>
              <a:sym typeface="Canva Sans"/>
              <a:hlinkClick r:id="rId9" tooltip="https://iacommunityhub.org/programs/?utm_source=chatgpt.com"/>
            </a:endParaRPr>
          </a:p>
          <a:p>
            <a:pPr algn="l">
              <a:lnSpc>
                <a:spcPts val="3639"/>
              </a:lnSpc>
            </a:pPr>
            <a:endParaRPr lang="en-US" sz="1800" u="sng">
              <a:solidFill>
                <a:srgbClr val="000000"/>
              </a:solidFill>
              <a:latin typeface="Canva Sans"/>
              <a:ea typeface="Canva Sans"/>
              <a:cs typeface="Canva Sans"/>
              <a:sym typeface="Canva Sans"/>
              <a:hlinkClick r:id="rId9" tooltip="https://iacommunityhub.org/programs/?utm_source=chatgpt.com"/>
            </a:endParaRPr>
          </a:p>
          <a:p>
            <a:pPr algn="l">
              <a:lnSpc>
                <a:spcPts val="3639"/>
              </a:lnSpc>
              <a:spcBef>
                <a:spcPct val="0"/>
              </a:spcBef>
            </a:pPr>
            <a:endParaRPr lang="en-US" sz="1800" u="sng">
              <a:solidFill>
                <a:srgbClr val="000000"/>
              </a:solidFill>
              <a:latin typeface="Canva Sans"/>
              <a:ea typeface="Canva Sans"/>
              <a:cs typeface="Canva Sans"/>
              <a:sym typeface="Canva Sans"/>
              <a:hlinkClick r:id="rId9" tooltip="https://iacommunityhub.org/programs/?utm_source=chatgpt.com"/>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Steps to Help Prevent Fall</dc:title>
  <cp:revision>1</cp:revision>
  <dcterms:created xsi:type="dcterms:W3CDTF">2006-08-16T00:00:00Z</dcterms:created>
  <dcterms:modified xsi:type="dcterms:W3CDTF">2026-09-02T17:14:33Z</dcterms:modified>
  <dc:identifier>DAHRVjw_vNY</dc:identifier>
</cp:coreProperties>
</file>